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mkv" ContentType="video/unknown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17"/>
  </p:notesMasterIdLst>
  <p:sldIdLst>
    <p:sldId id="314" r:id="rId2"/>
    <p:sldId id="258" r:id="rId3"/>
    <p:sldId id="270" r:id="rId4"/>
    <p:sldId id="315" r:id="rId5"/>
    <p:sldId id="316" r:id="rId6"/>
    <p:sldId id="261" r:id="rId7"/>
    <p:sldId id="317" r:id="rId8"/>
    <p:sldId id="277" r:id="rId9"/>
    <p:sldId id="319" r:id="rId10"/>
    <p:sldId id="264" r:id="rId11"/>
    <p:sldId id="279" r:id="rId12"/>
    <p:sldId id="287" r:id="rId13"/>
    <p:sldId id="320" r:id="rId14"/>
    <p:sldId id="318" r:id="rId15"/>
    <p:sldId id="269" r:id="rId16"/>
  </p:sldIdLst>
  <p:sldSz cx="9144000" cy="5143500" type="screen16x9"/>
  <p:notesSz cx="6858000" cy="9144000"/>
  <p:embeddedFontLst>
    <p:embeddedFont>
      <p:font typeface="Oswald" panose="020B0604020202020204" charset="0"/>
      <p:regular r:id="rId18"/>
      <p:bold r:id="rId19"/>
    </p:embeddedFont>
    <p:embeddedFont>
      <p:font typeface="Raleway" panose="020B0604020202020204" charset="0"/>
      <p:regular r:id="rId20"/>
      <p:bold r:id="rId21"/>
      <p:italic r:id="rId22"/>
      <p:boldItalic r:id="rId23"/>
    </p:embeddedFont>
    <p:embeddedFont>
      <p:font typeface="Roboto" panose="020B060402020202020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B303E3A-F24B-4439-A73F-7E02C5BF16AC}">
  <a:tblStyle styleId="{3B303E3A-F24B-4439-A73F-7E02C5BF16A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1429" autoAdjust="0"/>
  </p:normalViewPr>
  <p:slideViewPr>
    <p:cSldViewPr snapToGrid="0">
      <p:cViewPr>
        <p:scale>
          <a:sx n="75" d="100"/>
          <a:sy n="75" d="100"/>
        </p:scale>
        <p:origin x="1666" y="370"/>
      </p:cViewPr>
      <p:guideLst/>
    </p:cSldViewPr>
  </p:slideViewPr>
  <p:notesTextViewPr>
    <p:cViewPr>
      <p:scale>
        <a:sx n="1" d="1"/>
        <a:sy n="1" d="1"/>
      </p:scale>
      <p:origin x="0" y="-1766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734972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g8c1997cbfd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2" name="Google Shape;802;g8c1997cbfd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r-FR" b="1" dirty="0" smtClean="0"/>
              <a:t>Transformations de données</a:t>
            </a:r>
          </a:p>
          <a:p>
            <a:r>
              <a:rPr lang="fr-FR" dirty="0" smtClean="0"/>
              <a:t>ML.NET propose plusieurs transformations de données courantes qui peuvent être appliquées au sein du pipeline. </a:t>
            </a: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5" name="Google Shape;1255;g8c1997cbfd_0_6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6" name="Google Shape;1256;g8c1997cbfd_0_6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fr-FR" dirty="0" smtClean="0"/>
              <a:t>Voici quelques-unes des transformations les plus utilisées :</a:t>
            </a:r>
          </a:p>
          <a:p>
            <a:endParaRPr lang="fr-FR" b="1" dirty="0" smtClean="0"/>
          </a:p>
          <a:p>
            <a:r>
              <a:rPr lang="fr-FR" b="1" dirty="0" smtClean="0"/>
              <a:t>Normalisation </a:t>
            </a:r>
            <a:r>
              <a:rPr lang="fr-FR" b="1" dirty="0" smtClean="0"/>
              <a:t>:</a:t>
            </a:r>
            <a:endParaRPr lang="fr-FR" dirty="0" smtClean="0"/>
          </a:p>
          <a:p>
            <a:r>
              <a:rPr lang="fr-FR" b="1" dirty="0" smtClean="0"/>
              <a:t>But :</a:t>
            </a:r>
            <a:r>
              <a:rPr lang="fr-FR" dirty="0" smtClean="0"/>
              <a:t> Mettre les données à l'échelle ou les transformer pour qu'elles aient des valeurs comparables.</a:t>
            </a:r>
          </a:p>
          <a:p>
            <a:r>
              <a:rPr lang="fr-FR" b="1" dirty="0" smtClean="0"/>
              <a:t>Techniques :</a:t>
            </a:r>
            <a:endParaRPr lang="fr-FR" dirty="0" smtClean="0"/>
          </a:p>
          <a:p>
            <a:pPr lvl="1"/>
            <a:r>
              <a:rPr lang="fr-FR" b="1" dirty="0" smtClean="0"/>
              <a:t>Normalisation </a:t>
            </a:r>
            <a:r>
              <a:rPr lang="fr-FR" b="1" dirty="0" err="1" smtClean="0"/>
              <a:t>min-max</a:t>
            </a:r>
            <a:r>
              <a:rPr lang="fr-FR" b="1" dirty="0" smtClean="0"/>
              <a:t> :</a:t>
            </a:r>
            <a:r>
              <a:rPr lang="fr-FR" dirty="0" smtClean="0"/>
              <a:t> Les valeurs sont transformées pour qu'elles se situent dans un intervalle spécifique (souvent entre 0 et 1).</a:t>
            </a:r>
          </a:p>
          <a:p>
            <a:pPr lvl="1"/>
            <a:r>
              <a:rPr lang="fr-FR" b="1" dirty="0" smtClean="0"/>
              <a:t>Standardisation :</a:t>
            </a:r>
            <a:r>
              <a:rPr lang="fr-FR" dirty="0" smtClean="0"/>
              <a:t> Les valeurs sont centrées autour de la moyenne avec une variance unitaire (z-score).</a:t>
            </a:r>
          </a:p>
          <a:p>
            <a:r>
              <a:rPr lang="fr-FR" b="1" dirty="0" smtClean="0"/>
              <a:t>Encodage :</a:t>
            </a:r>
            <a:endParaRPr lang="fr-FR" dirty="0" smtClean="0"/>
          </a:p>
          <a:p>
            <a:r>
              <a:rPr lang="fr-FR" b="1" dirty="0" smtClean="0"/>
              <a:t>But :</a:t>
            </a:r>
            <a:r>
              <a:rPr lang="fr-FR" dirty="0" smtClean="0"/>
              <a:t> Convertir des données catégorielles en un format numérique compréhensible par les algorithmes de machine </a:t>
            </a:r>
            <a:r>
              <a:rPr lang="fr-FR" dirty="0" err="1" smtClean="0"/>
              <a:t>learning</a:t>
            </a:r>
            <a:r>
              <a:rPr lang="fr-FR" dirty="0" smtClean="0"/>
              <a:t>.</a:t>
            </a:r>
          </a:p>
          <a:p>
            <a:r>
              <a:rPr lang="fr-FR" b="1" dirty="0" smtClean="0"/>
              <a:t>Techniques :</a:t>
            </a:r>
            <a:endParaRPr lang="fr-FR" dirty="0" smtClean="0"/>
          </a:p>
          <a:p>
            <a:pPr lvl="1"/>
            <a:r>
              <a:rPr lang="fr-FR" b="1" dirty="0" smtClean="0"/>
              <a:t>Encodage one-hot :</a:t>
            </a:r>
            <a:r>
              <a:rPr lang="fr-FR" dirty="0" smtClean="0"/>
              <a:t> Crée des colonnes binaires pour chaque catégorie, avec une seule colonne ayant la valeur 1 pour une observation donnée.</a:t>
            </a:r>
          </a:p>
          <a:p>
            <a:pPr lvl="1"/>
            <a:r>
              <a:rPr lang="fr-FR" b="1" dirty="0" smtClean="0"/>
              <a:t>Encodage par étiquette :</a:t>
            </a:r>
            <a:r>
              <a:rPr lang="fr-FR" dirty="0" smtClean="0"/>
              <a:t> Assigne des entiers uniques à chaque catégorie.</a:t>
            </a:r>
          </a:p>
          <a:p>
            <a:r>
              <a:rPr lang="fr-FR" b="1" dirty="0" smtClean="0"/>
              <a:t>Extraction de fonctionnalités :</a:t>
            </a:r>
            <a:endParaRPr lang="fr-FR" dirty="0" smtClean="0"/>
          </a:p>
          <a:p>
            <a:r>
              <a:rPr lang="fr-FR" b="1" dirty="0" smtClean="0"/>
              <a:t>But :</a:t>
            </a:r>
            <a:r>
              <a:rPr lang="fr-FR" dirty="0" smtClean="0"/>
              <a:t> Extraire ou générer des nouvelles fonctionnalités à partir des données brutes pour améliorer la qualité du modèle.</a:t>
            </a:r>
          </a:p>
          <a:p>
            <a:r>
              <a:rPr lang="fr-FR" b="1" dirty="0" smtClean="0"/>
              <a:t>Techniques :</a:t>
            </a:r>
            <a:endParaRPr lang="fr-FR" dirty="0" smtClean="0"/>
          </a:p>
          <a:p>
            <a:pPr lvl="1"/>
            <a:r>
              <a:rPr lang="fr-FR" b="1" dirty="0" smtClean="0"/>
              <a:t>Extraction de texte :</a:t>
            </a:r>
            <a:r>
              <a:rPr lang="fr-FR" dirty="0" smtClean="0"/>
              <a:t> Convertir des textes en vecteurs de mots ou en scores TF-IDF.</a:t>
            </a:r>
          </a:p>
          <a:p>
            <a:pPr lvl="1"/>
            <a:r>
              <a:rPr lang="fr-FR" b="1" dirty="0" smtClean="0"/>
              <a:t>Extraction d'images :</a:t>
            </a:r>
            <a:r>
              <a:rPr lang="fr-FR" dirty="0" smtClean="0"/>
              <a:t> Extraire des caractéristiques d'images pour les utiliser dans les modèles de machine </a:t>
            </a:r>
            <a:r>
              <a:rPr lang="fr-FR" dirty="0" err="1" smtClean="0"/>
              <a:t>learning</a:t>
            </a:r>
            <a:r>
              <a:rPr lang="fr-FR" dirty="0" smtClean="0"/>
              <a:t>.</a:t>
            </a:r>
          </a:p>
          <a:p>
            <a:r>
              <a:rPr lang="fr-FR" b="1" dirty="0" smtClean="0"/>
              <a:t>Manipulation de colonnes :</a:t>
            </a:r>
            <a:endParaRPr lang="fr-FR" dirty="0" smtClean="0"/>
          </a:p>
          <a:p>
            <a:r>
              <a:rPr lang="fr-FR" b="1" dirty="0" smtClean="0"/>
              <a:t>But :</a:t>
            </a:r>
            <a:r>
              <a:rPr lang="fr-FR" dirty="0" smtClean="0"/>
              <a:t> Ajouter, supprimer, ou transformer des colonnes spécifiques.</a:t>
            </a:r>
          </a:p>
          <a:p>
            <a:r>
              <a:rPr lang="fr-FR" b="1" dirty="0" smtClean="0"/>
              <a:t>Techniques :</a:t>
            </a:r>
            <a:endParaRPr lang="fr-FR" dirty="0" smtClean="0"/>
          </a:p>
          <a:p>
            <a:pPr lvl="1"/>
            <a:r>
              <a:rPr lang="fr-FR" b="1" dirty="0" smtClean="0"/>
              <a:t>Concaténation de colonnes :</a:t>
            </a:r>
            <a:r>
              <a:rPr lang="fr-FR" dirty="0" smtClean="0"/>
              <a:t> Combiner plusieurs colonnes en une seule.</a:t>
            </a:r>
          </a:p>
          <a:p>
            <a:pPr lvl="1"/>
            <a:r>
              <a:rPr lang="fr-FR" b="1" dirty="0" smtClean="0"/>
              <a:t>Filtrage de colonnes :</a:t>
            </a:r>
            <a:r>
              <a:rPr lang="fr-FR" dirty="0" smtClean="0"/>
              <a:t> Retirer les colonnes non pertinentes du </a:t>
            </a:r>
            <a:r>
              <a:rPr lang="fr-FR" dirty="0" err="1" smtClean="0"/>
              <a:t>dataset</a:t>
            </a:r>
            <a:r>
              <a:rPr lang="fr-FR" dirty="0" smtClean="0"/>
              <a:t>.</a:t>
            </a:r>
          </a:p>
          <a:p>
            <a:r>
              <a:rPr lang="fr-FR" b="1" dirty="0" smtClean="0"/>
              <a:t>Traitement des valeurs manquantes :</a:t>
            </a:r>
            <a:endParaRPr lang="fr-FR" dirty="0" smtClean="0"/>
          </a:p>
          <a:p>
            <a:r>
              <a:rPr lang="fr-FR" b="1" dirty="0" smtClean="0"/>
              <a:t>But :</a:t>
            </a:r>
            <a:r>
              <a:rPr lang="fr-FR" dirty="0" smtClean="0"/>
              <a:t> Gérer les valeurs manquantes dans les données pour éviter des biais ou des erreurs dans le modèle.</a:t>
            </a:r>
          </a:p>
          <a:p>
            <a:r>
              <a:rPr lang="fr-FR" b="1" dirty="0" smtClean="0"/>
              <a:t>Techniques :</a:t>
            </a:r>
            <a:endParaRPr lang="fr-FR" dirty="0" smtClean="0"/>
          </a:p>
          <a:p>
            <a:pPr lvl="1"/>
            <a:r>
              <a:rPr lang="fr-FR" b="1" dirty="0" smtClean="0"/>
              <a:t>Imputation des valeurs manquantes :</a:t>
            </a:r>
            <a:r>
              <a:rPr lang="fr-FR" dirty="0" smtClean="0"/>
              <a:t> Remplir les valeurs manquantes avec la moyenne, la médiane, ou un autre substitut approprié.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8" name="Google Shape;1468;g8c1997cbfd_0_7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9" name="Google Shape;1469;g8c1997cbfd_0_7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59950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g8c2221473c_0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1" name="Google Shape;921;g8c2221473c_0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smtClean="0"/>
              <a:t>ML.NET est un outil puissant et accessible pour intégrer le machine </a:t>
            </a:r>
            <a:r>
              <a:rPr lang="fr-FR" dirty="0" err="1" smtClean="0"/>
              <a:t>learning</a:t>
            </a:r>
            <a:r>
              <a:rPr lang="fr-FR" dirty="0" smtClean="0"/>
              <a:t> dans les applications .NET. Il offre une architecture flexible et modulaire, facilitant la préparation des données, l'entraînement et l'évaluation des modèles. Grâce à des fonctionnalités avancées comme </a:t>
            </a:r>
            <a:r>
              <a:rPr lang="fr-FR" dirty="0" err="1" smtClean="0"/>
              <a:t>AutoML</a:t>
            </a:r>
            <a:r>
              <a:rPr lang="fr-FR" dirty="0" smtClean="0"/>
              <a:t>, ML.NET simplifie le processus de création de solutions de machine </a:t>
            </a:r>
            <a:r>
              <a:rPr lang="fr-FR" dirty="0" err="1" smtClean="0"/>
              <a:t>learning</a:t>
            </a:r>
            <a:r>
              <a:rPr lang="fr-FR" dirty="0" smtClean="0"/>
              <a:t>, permettant aux développeurs de .NET d'exploiter pleinement le potentiel de l'intelligence artificielle. En rendant le machine </a:t>
            </a:r>
            <a:r>
              <a:rPr lang="fr-FR" dirty="0" err="1" smtClean="0"/>
              <a:t>learning</a:t>
            </a:r>
            <a:r>
              <a:rPr lang="fr-FR" dirty="0" smtClean="0"/>
              <a:t> plus abordable et moins complexe, ML.NET ouvre de nouvelles possibilités pour le développement d'applications intelligentes et innovantes.</a:t>
            </a: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g8c1997cbfd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1" name="Google Shape;671;g8c1997cbfd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" name="Google Shape;926;g8c1997cbfd_0_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7" name="Google Shape;927;g8c1997cbfd_0_2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fr-FR" dirty="0" smtClean="0"/>
              <a:t>L'introduction se compose de deux parties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Google Shape;904;g8c1997cbfd_0_2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5" name="Google Shape;905;g8c1997cbfd_0_2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smtClean="0"/>
              <a:t>ML.NET est un </a:t>
            </a:r>
            <a:r>
              <a:rPr lang="fr-FR" dirty="0" err="1" smtClean="0"/>
              <a:t>framework</a:t>
            </a:r>
            <a:r>
              <a:rPr lang="fr-FR" dirty="0" smtClean="0"/>
              <a:t> open-source de machine </a:t>
            </a:r>
            <a:r>
              <a:rPr lang="fr-FR" dirty="0" err="1" smtClean="0"/>
              <a:t>learning</a:t>
            </a:r>
            <a:r>
              <a:rPr lang="fr-FR" dirty="0" smtClean="0"/>
              <a:t> développé par Microsoft. Il a été créé pour faciliter l'intégration de capacités de machine </a:t>
            </a:r>
            <a:r>
              <a:rPr lang="fr-FR" dirty="0" err="1" smtClean="0"/>
              <a:t>learning</a:t>
            </a:r>
            <a:r>
              <a:rPr lang="fr-FR" dirty="0" smtClean="0"/>
              <a:t> dans des applications .NET. En étant open-source, ML.NET bénéficie des contributions de la communauté, ce qui permet une amélioration continue et une adaptation rapide aux besoins des utilisateurs.</a:t>
            </a:r>
            <a:br>
              <a:rPr lang="fr-FR" dirty="0" smtClean="0"/>
            </a:br>
            <a:endParaRPr lang="fr-FR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smtClean="0"/>
              <a:t>Le but principal de ML.NET est de permettre aux développeurs travaillant dans l'écosystème .NET (utilisant des langages comme C# ou F#) d'ajouter facilement des fonctionnalités de machine </a:t>
            </a:r>
            <a:r>
              <a:rPr lang="fr-FR" dirty="0" err="1" smtClean="0"/>
              <a:t>learning</a:t>
            </a:r>
            <a:r>
              <a:rPr lang="fr-FR" dirty="0" smtClean="0"/>
              <a:t> à leurs applications sans avoir à passer par d'autres langages ou </a:t>
            </a:r>
            <a:r>
              <a:rPr lang="fr-FR" dirty="0" err="1" smtClean="0"/>
              <a:t>frameworks</a:t>
            </a:r>
            <a:r>
              <a:rPr lang="fr-FR" dirty="0" smtClean="0"/>
              <a:t> dédiés au machine </a:t>
            </a:r>
            <a:r>
              <a:rPr lang="fr-FR" dirty="0" err="1" smtClean="0"/>
              <a:t>learning</a:t>
            </a:r>
            <a:r>
              <a:rPr lang="fr-FR" dirty="0" smtClean="0"/>
              <a:t>, comme Python avec </a:t>
            </a:r>
            <a:r>
              <a:rPr lang="fr-FR" dirty="0" err="1" smtClean="0"/>
              <a:t>TensorFlow</a:t>
            </a:r>
            <a:r>
              <a:rPr lang="fr-FR" dirty="0" smtClean="0"/>
              <a:t> ou </a:t>
            </a:r>
            <a:r>
              <a:rPr lang="fr-FR" dirty="0" err="1" smtClean="0"/>
              <a:t>scikit-learn</a:t>
            </a:r>
            <a:r>
              <a:rPr lang="fr-FR" dirty="0" smtClean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315134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g8c1997cbfd_0_6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6" name="Google Shape;1296;g8c1997cbfd_0_6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smtClean="0"/>
              <a:t>Avant de devenir un produit public, ML.NET a été utilisé en interne par Microsoft pendant plus de dix ans. Il servait de base pour développer et déployer des modèles de machine </a:t>
            </a:r>
            <a:r>
              <a:rPr lang="fr-FR" dirty="0" err="1" smtClean="0"/>
              <a:t>learning</a:t>
            </a:r>
            <a:r>
              <a:rPr lang="fr-FR" dirty="0" smtClean="0"/>
              <a:t> dans divers produits Microsoft tels que Bing </a:t>
            </a:r>
            <a:r>
              <a:rPr lang="fr-FR" dirty="0" err="1" smtClean="0"/>
              <a:t>Ads</a:t>
            </a:r>
            <a:r>
              <a:rPr lang="fr-FR" dirty="0" smtClean="0"/>
              <a:t>, PowerPoint Design </a:t>
            </a:r>
            <a:r>
              <a:rPr lang="fr-FR" dirty="0" err="1" smtClean="0"/>
              <a:t>Ideas</a:t>
            </a:r>
            <a:r>
              <a:rPr lang="fr-FR" dirty="0" smtClean="0"/>
              <a:t>, et Windows Defender.</a:t>
            </a:r>
            <a:br>
              <a:rPr lang="fr-FR" dirty="0" smtClean="0"/>
            </a:br>
            <a:endParaRPr lang="fr-FR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smtClean="0"/>
              <a:t>En mai 2018, Microsoft a annoncé ML.NET lors de sa conférence développeur </a:t>
            </a:r>
            <a:r>
              <a:rPr lang="fr-FR" dirty="0" err="1" smtClean="0"/>
              <a:t>Build</a:t>
            </a:r>
            <a:r>
              <a:rPr lang="fr-FR" dirty="0" smtClean="0"/>
              <a:t> 2018. Cette version initiale (version 0.1) a marqué la transition de l'outil d'une solution interne à un </a:t>
            </a:r>
            <a:r>
              <a:rPr lang="fr-FR" dirty="0" err="1" smtClean="0"/>
              <a:t>framework</a:t>
            </a:r>
            <a:r>
              <a:rPr lang="fr-FR" dirty="0" smtClean="0"/>
              <a:t> open-source disponible pour tous les développeurs.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smtClean="0"/>
              <a:t>Depuis son lancement, ML.NET a connu de nombreuses mises à jour et améliorations, avec une version 1.0 stable lancée en mai 2019. Microsoft continue de publier régulièrement des mises à jour pour ajouter de nouvelles fonctionnalités, améliorer les performances et répondre aux retours de </a:t>
            </a:r>
            <a:r>
              <a:rPr lang="fr-FR" dirty="0" smtClean="0"/>
              <a:t>la communauté.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smtClean="0"/>
              <a:t>La dernière version de ML.NET est la version 3.0.0, sortie en novembre 2023.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349078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g8b8ed53e21_0_3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4" name="Google Shape;734;g8b8ed53e21_0_3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b="1" smtClean="0"/>
              <a:t>ML.NET</a:t>
            </a:r>
            <a:r>
              <a:rPr lang="fr-FR" smtClean="0"/>
              <a:t> prend en charge une variété de scénarios de machine learning, permettant ainsi aux développeurs de répondre à divers besoins commerciaux et technologiques. </a:t>
            </a:r>
            <a:r>
              <a:rPr lang="fr-FR" dirty="0" smtClean="0"/>
              <a:t>Voici un aperçu des principaux types de tâches que ML.NET peut gérer :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3" name="Google Shape;1513;g8c1997cbfd_0_7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4" name="Google Shape;1514;g8c1997cbfd_0_7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r-FR" b="1" u="sng" dirty="0" smtClean="0"/>
              <a:t>Classification :</a:t>
            </a:r>
            <a:endParaRPr lang="fr-FR" u="sng" dirty="0" smtClean="0"/>
          </a:p>
          <a:p>
            <a:r>
              <a:rPr lang="fr-FR" b="1" dirty="0" smtClean="0"/>
              <a:t>Description :</a:t>
            </a:r>
            <a:r>
              <a:rPr lang="fr-FR" dirty="0" smtClean="0"/>
              <a:t> La classification est utilisée pour attribuer des catégories ou des labels à des données. Il s'agit de prédire une classe à partir d'un ensemble d'options possibles.</a:t>
            </a:r>
          </a:p>
          <a:p>
            <a:pPr lvl="1"/>
            <a:r>
              <a:rPr lang="fr-FR" b="1" dirty="0" smtClean="0"/>
              <a:t>Catégorisation </a:t>
            </a:r>
            <a:r>
              <a:rPr lang="fr-FR" b="1" dirty="0" smtClean="0"/>
              <a:t>de textes</a:t>
            </a:r>
            <a:r>
              <a:rPr lang="fr-FR" dirty="0" smtClean="0"/>
              <a:t> : Déterminer si un email est un spam ou non-spam.</a:t>
            </a:r>
          </a:p>
          <a:p>
            <a:pPr lvl="1"/>
            <a:r>
              <a:rPr lang="fr-FR" b="1" dirty="0" smtClean="0"/>
              <a:t>Analyse de sentiments</a:t>
            </a:r>
            <a:r>
              <a:rPr lang="fr-FR" dirty="0" smtClean="0"/>
              <a:t> : Classifier des critiques de produits en positives, négatives ou neutres.</a:t>
            </a:r>
          </a:p>
          <a:p>
            <a:r>
              <a:rPr lang="fr-FR" b="1" dirty="0" smtClean="0"/>
              <a:t>Algorithmes utilisés :</a:t>
            </a:r>
            <a:r>
              <a:rPr lang="fr-FR" dirty="0" smtClean="0"/>
              <a:t> Arbres de décision, forêts aléatoires, régressions logistiques, etc.</a:t>
            </a:r>
          </a:p>
          <a:p>
            <a:r>
              <a:rPr lang="fr-FR" b="1" u="sng" dirty="0" smtClean="0"/>
              <a:t>Régression </a:t>
            </a:r>
            <a:r>
              <a:rPr lang="fr-FR" b="1" u="sng" dirty="0" smtClean="0"/>
              <a:t>:</a:t>
            </a:r>
            <a:endParaRPr lang="fr-FR" u="sng" dirty="0" smtClean="0"/>
          </a:p>
          <a:p>
            <a:r>
              <a:rPr lang="fr-FR" b="1" dirty="0" smtClean="0"/>
              <a:t>Description :</a:t>
            </a:r>
            <a:r>
              <a:rPr lang="fr-FR" dirty="0" smtClean="0"/>
              <a:t> La régression est utilisée pour prédire des valeurs continues à partir de données d'entrée. Il s'agit de modéliser la relation entre une variable dépendante et une ou plusieurs variables indépendantes.</a:t>
            </a:r>
          </a:p>
          <a:p>
            <a:pPr lvl="1"/>
            <a:r>
              <a:rPr lang="fr-FR" b="1" dirty="0" smtClean="0"/>
              <a:t>Prédiction </a:t>
            </a:r>
            <a:r>
              <a:rPr lang="fr-FR" b="1" dirty="0" smtClean="0"/>
              <a:t>de prix</a:t>
            </a:r>
            <a:r>
              <a:rPr lang="fr-FR" dirty="0" smtClean="0"/>
              <a:t> : Estimer le prix d'une maison en fonction de ses caractéristiques (taille, emplacement, etc.).</a:t>
            </a:r>
          </a:p>
          <a:p>
            <a:pPr lvl="1"/>
            <a:r>
              <a:rPr lang="fr-FR" b="1" dirty="0" smtClean="0"/>
              <a:t>Prévisions de ventes</a:t>
            </a:r>
            <a:r>
              <a:rPr lang="fr-FR" dirty="0" smtClean="0"/>
              <a:t> : Prédire les ventes futures en fonction des tendances historiques.</a:t>
            </a:r>
          </a:p>
          <a:p>
            <a:r>
              <a:rPr lang="fr-FR" b="1" dirty="0" smtClean="0"/>
              <a:t>Algorithmes utilisés :</a:t>
            </a:r>
            <a:r>
              <a:rPr lang="fr-FR" dirty="0" smtClean="0"/>
              <a:t> Régression linéaire, régression Ridge, arbres de décision de régression, etc.</a:t>
            </a:r>
          </a:p>
          <a:p>
            <a:r>
              <a:rPr lang="fr-FR" b="1" u="sng" dirty="0" err="1" smtClean="0"/>
              <a:t>Clustering</a:t>
            </a:r>
            <a:r>
              <a:rPr lang="fr-FR" b="1" u="sng" dirty="0" smtClean="0"/>
              <a:t> </a:t>
            </a:r>
            <a:r>
              <a:rPr lang="fr-FR" b="1" u="sng" dirty="0" smtClean="0"/>
              <a:t>:</a:t>
            </a:r>
            <a:endParaRPr lang="fr-FR" u="sng" dirty="0" smtClean="0"/>
          </a:p>
          <a:p>
            <a:r>
              <a:rPr lang="fr-FR" b="1" dirty="0" smtClean="0"/>
              <a:t>Description :</a:t>
            </a:r>
            <a:r>
              <a:rPr lang="fr-FR" dirty="0" smtClean="0"/>
              <a:t> Le </a:t>
            </a:r>
            <a:r>
              <a:rPr lang="fr-FR" dirty="0" err="1" smtClean="0"/>
              <a:t>clustering</a:t>
            </a:r>
            <a:r>
              <a:rPr lang="fr-FR" dirty="0" smtClean="0"/>
              <a:t> consiste à segmenter un ensemble de données en groupes homogènes appelés clusters. Les objets dans le même cluster sont plus similaires entre eux qu'à ceux des autres clusters.</a:t>
            </a:r>
          </a:p>
          <a:p>
            <a:pPr lvl="1"/>
            <a:r>
              <a:rPr lang="fr-FR" b="1" dirty="0" smtClean="0"/>
              <a:t>Segmentation </a:t>
            </a:r>
            <a:r>
              <a:rPr lang="fr-FR" b="1" dirty="0" smtClean="0"/>
              <a:t>de clients</a:t>
            </a:r>
            <a:r>
              <a:rPr lang="fr-FR" dirty="0" smtClean="0"/>
              <a:t> : Regrouper les clients en segments basés sur des comportements d'achat similaires.</a:t>
            </a:r>
          </a:p>
          <a:p>
            <a:pPr lvl="1"/>
            <a:r>
              <a:rPr lang="fr-FR" b="1" dirty="0" smtClean="0"/>
              <a:t>Détection de motifs</a:t>
            </a:r>
            <a:r>
              <a:rPr lang="fr-FR" dirty="0" smtClean="0"/>
              <a:t> : Identifier des motifs dans les données de trafic réseau pour des analyses de sécurité.</a:t>
            </a:r>
          </a:p>
          <a:p>
            <a:r>
              <a:rPr lang="fr-FR" b="1" dirty="0" smtClean="0"/>
              <a:t>Algorithmes utilisés :</a:t>
            </a:r>
            <a:r>
              <a:rPr lang="fr-FR" dirty="0" smtClean="0"/>
              <a:t> K-</a:t>
            </a:r>
            <a:r>
              <a:rPr lang="fr-FR" dirty="0" err="1" smtClean="0"/>
              <a:t>means</a:t>
            </a:r>
            <a:r>
              <a:rPr lang="fr-FR" dirty="0" smtClean="0"/>
              <a:t>, </a:t>
            </a:r>
            <a:r>
              <a:rPr lang="fr-FR" dirty="0" err="1" smtClean="0"/>
              <a:t>clustering</a:t>
            </a:r>
            <a:r>
              <a:rPr lang="fr-FR" dirty="0" smtClean="0"/>
              <a:t> hiérarchique, etc.</a:t>
            </a:r>
          </a:p>
          <a:p>
            <a:r>
              <a:rPr lang="fr-FR" b="1" u="sng" dirty="0" smtClean="0"/>
              <a:t>Détection </a:t>
            </a:r>
            <a:r>
              <a:rPr lang="fr-FR" b="1" u="sng" dirty="0" smtClean="0"/>
              <a:t>d'anomalies :</a:t>
            </a:r>
            <a:endParaRPr lang="fr-FR" u="sng" dirty="0" smtClean="0"/>
          </a:p>
          <a:p>
            <a:r>
              <a:rPr lang="fr-FR" b="1" dirty="0" smtClean="0"/>
              <a:t>Description :</a:t>
            </a:r>
            <a:r>
              <a:rPr lang="fr-FR" dirty="0" smtClean="0"/>
              <a:t> La détection d'anomalies vise à identifier des données qui ne suivent pas un comportement normal ou attendu. Ces anomalies peuvent indiquer des fraudes, des erreurs ou des événements rares mais importants.</a:t>
            </a:r>
          </a:p>
          <a:p>
            <a:pPr lvl="1"/>
            <a:r>
              <a:rPr lang="fr-FR" b="1" dirty="0" smtClean="0"/>
              <a:t>Détection </a:t>
            </a:r>
            <a:r>
              <a:rPr lang="fr-FR" b="1" dirty="0" smtClean="0"/>
              <a:t>de fraudes</a:t>
            </a:r>
            <a:r>
              <a:rPr lang="fr-FR" dirty="0" smtClean="0"/>
              <a:t> : Identifier des transactions financières suspectes.</a:t>
            </a:r>
          </a:p>
          <a:p>
            <a:pPr lvl="1"/>
            <a:r>
              <a:rPr lang="fr-FR" b="1" dirty="0" smtClean="0"/>
              <a:t>Surveillance de la santé des machines</a:t>
            </a:r>
            <a:r>
              <a:rPr lang="fr-FR" dirty="0" smtClean="0"/>
              <a:t> : Détecter des défaillances potentielles dans des machines industrielles.</a:t>
            </a:r>
          </a:p>
          <a:p>
            <a:r>
              <a:rPr lang="fr-FR" b="1" dirty="0" smtClean="0"/>
              <a:t>Algorithmes utilisés :</a:t>
            </a:r>
            <a:r>
              <a:rPr lang="fr-FR" dirty="0" smtClean="0"/>
              <a:t> Isolation Forest, </a:t>
            </a:r>
            <a:r>
              <a:rPr lang="fr-FR" dirty="0" err="1" smtClean="0"/>
              <a:t>AutoEncoder</a:t>
            </a:r>
            <a:r>
              <a:rPr lang="fr-FR" dirty="0" smtClean="0"/>
              <a:t>, détection basée sur des règles.</a:t>
            </a:r>
          </a:p>
          <a:p>
            <a:r>
              <a:rPr lang="fr-FR" b="1" u="sng" dirty="0" smtClean="0"/>
              <a:t>Recommandation :</a:t>
            </a:r>
            <a:endParaRPr lang="fr-FR" u="sng" dirty="0" smtClean="0"/>
          </a:p>
          <a:p>
            <a:r>
              <a:rPr lang="fr-FR" b="1" dirty="0" smtClean="0"/>
              <a:t>Description :</a:t>
            </a:r>
            <a:r>
              <a:rPr lang="fr-FR" dirty="0" smtClean="0"/>
              <a:t> Les systèmes de recommandation suggèrent des produits ou des contenus aux utilisateurs en se basant sur leurs préférences et comportements passés. Cela améliore l'expérience utilisateur en personnalisant les suggestions.</a:t>
            </a:r>
          </a:p>
          <a:p>
            <a:pPr lvl="1"/>
            <a:r>
              <a:rPr lang="fr-FR" b="1" dirty="0" smtClean="0"/>
              <a:t>Recommandation </a:t>
            </a:r>
            <a:r>
              <a:rPr lang="fr-FR" b="1" dirty="0" smtClean="0"/>
              <a:t>de produits</a:t>
            </a:r>
            <a:r>
              <a:rPr lang="fr-FR" dirty="0" smtClean="0"/>
              <a:t> : Proposer des produits similaires à ceux qu'un client a déjà achetés ou consultés.</a:t>
            </a:r>
          </a:p>
          <a:p>
            <a:r>
              <a:rPr lang="fr-FR" b="1" dirty="0" smtClean="0"/>
              <a:t>Algorithmes </a:t>
            </a:r>
            <a:r>
              <a:rPr lang="fr-FR" b="1" dirty="0" smtClean="0"/>
              <a:t>utilisés :</a:t>
            </a:r>
            <a:r>
              <a:rPr lang="fr-FR" dirty="0" smtClean="0"/>
              <a:t> Filtrage collaboratif, factorisation matricielle, recommandation basée sur le contenu.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986575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g8c1997cbfd_0_5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7" name="Google Shape;1187;g8c1997cbfd_0_5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873170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016381"/>
            <a:ext cx="4079700" cy="240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387619"/>
            <a:ext cx="2350500" cy="73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_1"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7" name="Google Shape;457;p24"/>
          <p:cNvGrpSpPr/>
          <p:nvPr/>
        </p:nvGrpSpPr>
        <p:grpSpPr>
          <a:xfrm rot="5400000" flipH="1">
            <a:off x="-533027" y="3252941"/>
            <a:ext cx="2423582" cy="1357541"/>
            <a:chOff x="-77" y="3784091"/>
            <a:chExt cx="2423582" cy="1357541"/>
          </a:xfrm>
        </p:grpSpPr>
        <p:sp>
          <p:nvSpPr>
            <p:cNvPr id="458" name="Google Shape;458;p24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4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4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4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4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3" name="Google Shape;463;p24"/>
          <p:cNvGrpSpPr/>
          <p:nvPr/>
        </p:nvGrpSpPr>
        <p:grpSpPr>
          <a:xfrm rot="-5400000" flipH="1">
            <a:off x="7253448" y="533016"/>
            <a:ext cx="2423582" cy="1357541"/>
            <a:chOff x="-77" y="3784091"/>
            <a:chExt cx="2423582" cy="1357541"/>
          </a:xfrm>
        </p:grpSpPr>
        <p:sp>
          <p:nvSpPr>
            <p:cNvPr id="464" name="Google Shape;464;p24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4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4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4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4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216900" y="1518175"/>
            <a:ext cx="1599000" cy="12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900"/>
              <a:buNone/>
              <a:defRPr sz="72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/>
          </p:nvPr>
        </p:nvSpPr>
        <p:spPr>
          <a:xfrm>
            <a:off x="3216900" y="2744525"/>
            <a:ext cx="2622000" cy="88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49" name="Google Shape;49;p6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50" name="Google Shape;50;p6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6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6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6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6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" name="Google Shape;55;p6"/>
          <p:cNvGrpSpPr/>
          <p:nvPr/>
        </p:nvGrpSpPr>
        <p:grpSpPr>
          <a:xfrm rot="10800000">
            <a:off x="8121500" y="-4"/>
            <a:ext cx="1022509" cy="572747"/>
            <a:chOff x="-77" y="3784091"/>
            <a:chExt cx="2423582" cy="1357541"/>
          </a:xfrm>
        </p:grpSpPr>
        <p:sp>
          <p:nvSpPr>
            <p:cNvPr id="56" name="Google Shape;56;p6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6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6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6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7"/>
          <p:cNvSpPr txBox="1">
            <a:spLocks noGrp="1"/>
          </p:cNvSpPr>
          <p:nvPr>
            <p:ph type="title"/>
          </p:nvPr>
        </p:nvSpPr>
        <p:spPr>
          <a:xfrm>
            <a:off x="4939700" y="1288261"/>
            <a:ext cx="1905300" cy="9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3" name="Google Shape;63;p7"/>
          <p:cNvSpPr txBox="1">
            <a:spLocks noGrp="1"/>
          </p:cNvSpPr>
          <p:nvPr>
            <p:ph type="body" idx="1"/>
          </p:nvPr>
        </p:nvSpPr>
        <p:spPr>
          <a:xfrm>
            <a:off x="4939700" y="2182538"/>
            <a:ext cx="1905300" cy="18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1"/>
          <p:cNvSpPr txBox="1">
            <a:spLocks noGrp="1"/>
          </p:cNvSpPr>
          <p:nvPr>
            <p:ph type="title" hasCustomPrompt="1"/>
          </p:nvPr>
        </p:nvSpPr>
        <p:spPr>
          <a:xfrm>
            <a:off x="1903250" y="1834838"/>
            <a:ext cx="5337600" cy="11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7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3" name="Google Shape;93;p11"/>
          <p:cNvSpPr txBox="1">
            <a:spLocks noGrp="1"/>
          </p:cNvSpPr>
          <p:nvPr>
            <p:ph type="body" idx="1"/>
          </p:nvPr>
        </p:nvSpPr>
        <p:spPr>
          <a:xfrm>
            <a:off x="2524200" y="2955575"/>
            <a:ext cx="4095600" cy="35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500"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94" name="Google Shape;94;p11"/>
          <p:cNvGrpSpPr/>
          <p:nvPr/>
        </p:nvGrpSpPr>
        <p:grpSpPr>
          <a:xfrm flipH="1">
            <a:off x="6720423" y="3784091"/>
            <a:ext cx="2423582" cy="1357541"/>
            <a:chOff x="-77" y="3784091"/>
            <a:chExt cx="2423582" cy="1357541"/>
          </a:xfrm>
        </p:grpSpPr>
        <p:sp>
          <p:nvSpPr>
            <p:cNvPr id="95" name="Google Shape;95;p11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1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1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1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1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" name="Google Shape;100;p11"/>
          <p:cNvGrpSpPr/>
          <p:nvPr/>
        </p:nvGrpSpPr>
        <p:grpSpPr>
          <a:xfrm rot="10800000" flipH="1">
            <a:off x="-77" y="-9"/>
            <a:ext cx="2423582" cy="1357541"/>
            <a:chOff x="-77" y="3784091"/>
            <a:chExt cx="2423582" cy="1357541"/>
          </a:xfrm>
        </p:grpSpPr>
        <p:sp>
          <p:nvSpPr>
            <p:cNvPr id="101" name="Google Shape;101;p11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1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1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1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1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4"/>
          <p:cNvSpPr txBox="1">
            <a:spLocks noGrp="1"/>
          </p:cNvSpPr>
          <p:nvPr>
            <p:ph type="title"/>
          </p:nvPr>
        </p:nvSpPr>
        <p:spPr>
          <a:xfrm>
            <a:off x="5238260" y="1866750"/>
            <a:ext cx="2145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14"/>
          <p:cNvSpPr txBox="1">
            <a:spLocks noGrp="1"/>
          </p:cNvSpPr>
          <p:nvPr>
            <p:ph type="body" idx="1"/>
          </p:nvPr>
        </p:nvSpPr>
        <p:spPr>
          <a:xfrm>
            <a:off x="5238265" y="2401350"/>
            <a:ext cx="2145300" cy="10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5" name="Google Shape;125;p14"/>
          <p:cNvSpPr txBox="1">
            <a:spLocks noGrp="1"/>
          </p:cNvSpPr>
          <p:nvPr>
            <p:ph type="body" idx="2"/>
          </p:nvPr>
        </p:nvSpPr>
        <p:spPr>
          <a:xfrm>
            <a:off x="1760440" y="2401350"/>
            <a:ext cx="2145300" cy="10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6" name="Google Shape;126;p14"/>
          <p:cNvSpPr txBox="1">
            <a:spLocks noGrp="1"/>
          </p:cNvSpPr>
          <p:nvPr>
            <p:ph type="title" idx="3"/>
          </p:nvPr>
        </p:nvSpPr>
        <p:spPr>
          <a:xfrm>
            <a:off x="1760435" y="1866750"/>
            <a:ext cx="2145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4"/>
          <p:cNvSpPr txBox="1">
            <a:spLocks noGrp="1"/>
          </p:cNvSpPr>
          <p:nvPr>
            <p:ph type="title" idx="4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28" name="Google Shape;128;p14"/>
          <p:cNvGrpSpPr/>
          <p:nvPr/>
        </p:nvGrpSpPr>
        <p:grpSpPr>
          <a:xfrm rot="-5400000">
            <a:off x="8346375" y="4345871"/>
            <a:ext cx="1022509" cy="572747"/>
            <a:chOff x="-77" y="3784091"/>
            <a:chExt cx="2423582" cy="1357541"/>
          </a:xfrm>
        </p:grpSpPr>
        <p:sp>
          <p:nvSpPr>
            <p:cNvPr id="129" name="Google Shape;129;p14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4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4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4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4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" name="Google Shape;134;p14"/>
          <p:cNvGrpSpPr/>
          <p:nvPr/>
        </p:nvGrpSpPr>
        <p:grpSpPr>
          <a:xfrm rot="5400000">
            <a:off x="-224875" y="224871"/>
            <a:ext cx="1022509" cy="572747"/>
            <a:chOff x="-77" y="3784091"/>
            <a:chExt cx="2423582" cy="1357541"/>
          </a:xfrm>
        </p:grpSpPr>
        <p:sp>
          <p:nvSpPr>
            <p:cNvPr id="135" name="Google Shape;135;p14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4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4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4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4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2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0"/>
          <p:cNvSpPr txBox="1">
            <a:spLocks noGrp="1"/>
          </p:cNvSpPr>
          <p:nvPr>
            <p:ph type="subTitle" idx="1"/>
          </p:nvPr>
        </p:nvSpPr>
        <p:spPr>
          <a:xfrm>
            <a:off x="719600" y="1770625"/>
            <a:ext cx="23172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2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4" name="Google Shape;254;p20"/>
          <p:cNvSpPr txBox="1">
            <a:spLocks noGrp="1"/>
          </p:cNvSpPr>
          <p:nvPr>
            <p:ph type="title" idx="2" hasCustomPrompt="1"/>
          </p:nvPr>
        </p:nvSpPr>
        <p:spPr>
          <a:xfrm>
            <a:off x="1329200" y="1318325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55" name="Google Shape;255;p20"/>
          <p:cNvSpPr txBox="1">
            <a:spLocks noGrp="1"/>
          </p:cNvSpPr>
          <p:nvPr>
            <p:ph type="subTitle" idx="3"/>
          </p:nvPr>
        </p:nvSpPr>
        <p:spPr>
          <a:xfrm>
            <a:off x="720100" y="2146716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6" name="Google Shape;256;p20"/>
          <p:cNvSpPr txBox="1">
            <a:spLocks noGrp="1"/>
          </p:cNvSpPr>
          <p:nvPr>
            <p:ph type="subTitle" idx="4"/>
          </p:nvPr>
        </p:nvSpPr>
        <p:spPr>
          <a:xfrm>
            <a:off x="3413500" y="1770625"/>
            <a:ext cx="23169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7" name="Google Shape;257;p20"/>
          <p:cNvSpPr txBox="1">
            <a:spLocks noGrp="1"/>
          </p:cNvSpPr>
          <p:nvPr>
            <p:ph type="title" idx="5" hasCustomPrompt="1"/>
          </p:nvPr>
        </p:nvSpPr>
        <p:spPr>
          <a:xfrm>
            <a:off x="4023025" y="1318325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58" name="Google Shape;258;p20"/>
          <p:cNvSpPr txBox="1">
            <a:spLocks noGrp="1"/>
          </p:cNvSpPr>
          <p:nvPr>
            <p:ph type="subTitle" idx="6"/>
          </p:nvPr>
        </p:nvSpPr>
        <p:spPr>
          <a:xfrm>
            <a:off x="3413738" y="2146716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9" name="Google Shape;259;p20"/>
          <p:cNvSpPr txBox="1">
            <a:spLocks noGrp="1"/>
          </p:cNvSpPr>
          <p:nvPr>
            <p:ph type="subTitle" idx="7"/>
          </p:nvPr>
        </p:nvSpPr>
        <p:spPr>
          <a:xfrm>
            <a:off x="6107050" y="1770625"/>
            <a:ext cx="23169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0" name="Google Shape;260;p20"/>
          <p:cNvSpPr txBox="1">
            <a:spLocks noGrp="1"/>
          </p:cNvSpPr>
          <p:nvPr>
            <p:ph type="title" idx="8" hasCustomPrompt="1"/>
          </p:nvPr>
        </p:nvSpPr>
        <p:spPr>
          <a:xfrm>
            <a:off x="6716550" y="1318325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61" name="Google Shape;261;p20"/>
          <p:cNvSpPr txBox="1">
            <a:spLocks noGrp="1"/>
          </p:cNvSpPr>
          <p:nvPr>
            <p:ph type="subTitle" idx="9"/>
          </p:nvPr>
        </p:nvSpPr>
        <p:spPr>
          <a:xfrm>
            <a:off x="6107101" y="2146716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2" name="Google Shape;262;p20"/>
          <p:cNvSpPr txBox="1">
            <a:spLocks noGrp="1"/>
          </p:cNvSpPr>
          <p:nvPr>
            <p:ph type="subTitle" idx="13"/>
          </p:nvPr>
        </p:nvSpPr>
        <p:spPr>
          <a:xfrm>
            <a:off x="719600" y="3395477"/>
            <a:ext cx="23172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3" name="Google Shape;263;p20"/>
          <p:cNvSpPr txBox="1">
            <a:spLocks noGrp="1"/>
          </p:cNvSpPr>
          <p:nvPr>
            <p:ph type="title" idx="14" hasCustomPrompt="1"/>
          </p:nvPr>
        </p:nvSpPr>
        <p:spPr>
          <a:xfrm>
            <a:off x="1329200" y="2943186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64" name="Google Shape;264;p20"/>
          <p:cNvSpPr txBox="1">
            <a:spLocks noGrp="1"/>
          </p:cNvSpPr>
          <p:nvPr>
            <p:ph type="subTitle" idx="15"/>
          </p:nvPr>
        </p:nvSpPr>
        <p:spPr>
          <a:xfrm>
            <a:off x="720100" y="3771577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5" name="Google Shape;265;p20"/>
          <p:cNvSpPr txBox="1">
            <a:spLocks noGrp="1"/>
          </p:cNvSpPr>
          <p:nvPr>
            <p:ph type="subTitle" idx="16"/>
          </p:nvPr>
        </p:nvSpPr>
        <p:spPr>
          <a:xfrm>
            <a:off x="3413400" y="3395477"/>
            <a:ext cx="23172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5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20"/>
          <p:cNvSpPr txBox="1">
            <a:spLocks noGrp="1"/>
          </p:cNvSpPr>
          <p:nvPr>
            <p:ph type="title" idx="17" hasCustomPrompt="1"/>
          </p:nvPr>
        </p:nvSpPr>
        <p:spPr>
          <a:xfrm>
            <a:off x="4023025" y="2943186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67" name="Google Shape;267;p20"/>
          <p:cNvSpPr txBox="1">
            <a:spLocks noGrp="1"/>
          </p:cNvSpPr>
          <p:nvPr>
            <p:ph type="subTitle" idx="18"/>
          </p:nvPr>
        </p:nvSpPr>
        <p:spPr>
          <a:xfrm>
            <a:off x="3413738" y="3771577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8" name="Google Shape;268;p20"/>
          <p:cNvSpPr txBox="1">
            <a:spLocks noGrp="1"/>
          </p:cNvSpPr>
          <p:nvPr>
            <p:ph type="subTitle" idx="19"/>
          </p:nvPr>
        </p:nvSpPr>
        <p:spPr>
          <a:xfrm>
            <a:off x="6107050" y="3395475"/>
            <a:ext cx="23169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6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9" name="Google Shape;269;p20"/>
          <p:cNvSpPr txBox="1">
            <a:spLocks noGrp="1"/>
          </p:cNvSpPr>
          <p:nvPr>
            <p:ph type="title" idx="20" hasCustomPrompt="1"/>
          </p:nvPr>
        </p:nvSpPr>
        <p:spPr>
          <a:xfrm>
            <a:off x="6716550" y="2943186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70" name="Google Shape;270;p20"/>
          <p:cNvSpPr txBox="1">
            <a:spLocks noGrp="1"/>
          </p:cNvSpPr>
          <p:nvPr>
            <p:ph type="subTitle" idx="21"/>
          </p:nvPr>
        </p:nvSpPr>
        <p:spPr>
          <a:xfrm>
            <a:off x="6107101" y="3771577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71" name="Google Shape;271;p20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272" name="Google Shape;272;p20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0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0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0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0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277;p20"/>
          <p:cNvGrpSpPr/>
          <p:nvPr/>
        </p:nvGrpSpPr>
        <p:grpSpPr>
          <a:xfrm flipH="1">
            <a:off x="8121500" y="4569046"/>
            <a:ext cx="1022509" cy="572747"/>
            <a:chOff x="-77" y="3784091"/>
            <a:chExt cx="2423582" cy="1357541"/>
          </a:xfrm>
        </p:grpSpPr>
        <p:sp>
          <p:nvSpPr>
            <p:cNvPr id="278" name="Google Shape;278;p20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0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0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0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0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2" name="Google Shape;432;p23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433" name="Google Shape;433;p23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3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3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3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3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8" name="Google Shape;438;p23"/>
          <p:cNvGrpSpPr/>
          <p:nvPr/>
        </p:nvGrpSpPr>
        <p:grpSpPr>
          <a:xfrm rot="10800000">
            <a:off x="8121500" y="-4"/>
            <a:ext cx="1022509" cy="572747"/>
            <a:chOff x="-77" y="3784091"/>
            <a:chExt cx="2423582" cy="1357541"/>
          </a:xfrm>
        </p:grpSpPr>
        <p:sp>
          <p:nvSpPr>
            <p:cNvPr id="439" name="Google Shape;439;p23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3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3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3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3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4" name="Google Shape;444;p23"/>
          <p:cNvGrpSpPr/>
          <p:nvPr/>
        </p:nvGrpSpPr>
        <p:grpSpPr>
          <a:xfrm flipH="1">
            <a:off x="8121500" y="4569896"/>
            <a:ext cx="1022509" cy="572747"/>
            <a:chOff x="-77" y="3784091"/>
            <a:chExt cx="2423582" cy="1357541"/>
          </a:xfrm>
        </p:grpSpPr>
        <p:sp>
          <p:nvSpPr>
            <p:cNvPr id="445" name="Google Shape;445;p23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3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3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3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3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0" name="Google Shape;450;p23"/>
          <p:cNvGrpSpPr/>
          <p:nvPr/>
        </p:nvGrpSpPr>
        <p:grpSpPr>
          <a:xfrm rot="10800000" flipH="1">
            <a:off x="0" y="846"/>
            <a:ext cx="1022509" cy="572747"/>
            <a:chOff x="-77" y="3784091"/>
            <a:chExt cx="2423582" cy="1357541"/>
          </a:xfrm>
        </p:grpSpPr>
        <p:sp>
          <p:nvSpPr>
            <p:cNvPr id="451" name="Google Shape;451;p23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3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3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3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3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7" r:id="rId5"/>
    <p:sldLayoutId id="2147483658" r:id="rId6"/>
    <p:sldLayoutId id="2147483660" r:id="rId7"/>
    <p:sldLayoutId id="2147483666" r:id="rId8"/>
    <p:sldLayoutId id="2147483669" r:id="rId9"/>
    <p:sldLayoutId id="2147483670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EA4335"/>
          </p15:clr>
        </p15:guide>
        <p15:guide id="2" pos="2880">
          <p15:clr>
            <a:srgbClr val="EA4335"/>
          </p15:clr>
        </p15:guide>
        <p15:guide id="3" pos="454">
          <p15:clr>
            <a:srgbClr val="EA4335"/>
          </p15:clr>
        </p15:guide>
        <p15:guide id="4" pos="5306">
          <p15:clr>
            <a:srgbClr val="EA4335"/>
          </p15:clr>
        </p15:guide>
        <p15:guide id="5" orient="horz" pos="340">
          <p15:clr>
            <a:srgbClr val="EA4335"/>
          </p15:clr>
        </p15:guide>
        <p15:guide id="6" orient="horz" pos="2878">
          <p15:clr>
            <a:srgbClr val="EA4335"/>
          </p15:clr>
        </p15:guide>
        <p15:guide id="7" pos="1667">
          <p15:clr>
            <a:srgbClr val="EA4335"/>
          </p15:clr>
        </p15:guide>
        <p15:guide id="8" pos="409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Google Shape;478;p27"/>
          <p:cNvSpPr txBox="1">
            <a:spLocks/>
          </p:cNvSpPr>
          <p:nvPr/>
        </p:nvSpPr>
        <p:spPr>
          <a:xfrm>
            <a:off x="6482850" y="4024473"/>
            <a:ext cx="2350500" cy="73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/>
            <a:r>
              <a:rPr lang="fr-FR" smtClean="0"/>
              <a:t>Présenté par : Boujnane Salma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46078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35"/>
          <p:cNvSpPr txBox="1">
            <a:spLocks noGrp="1"/>
          </p:cNvSpPr>
          <p:nvPr>
            <p:ph type="title"/>
          </p:nvPr>
        </p:nvSpPr>
        <p:spPr>
          <a:xfrm>
            <a:off x="3216900" y="1518175"/>
            <a:ext cx="1599000" cy="12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04</a:t>
            </a:r>
            <a:endParaRPr dirty="0"/>
          </a:p>
        </p:txBody>
      </p:sp>
      <p:sp>
        <p:nvSpPr>
          <p:cNvPr id="805" name="Google Shape;805;p35"/>
          <p:cNvSpPr txBox="1">
            <a:spLocks noGrp="1"/>
          </p:cNvSpPr>
          <p:nvPr>
            <p:ph type="title" idx="2"/>
          </p:nvPr>
        </p:nvSpPr>
        <p:spPr>
          <a:xfrm>
            <a:off x="2746154" y="2989423"/>
            <a:ext cx="3427076" cy="88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fr-FR" dirty="0"/>
              <a:t>Pipeline de données</a:t>
            </a:r>
            <a:endParaRPr dirty="0"/>
          </a:p>
        </p:txBody>
      </p:sp>
      <p:grpSp>
        <p:nvGrpSpPr>
          <p:cNvPr id="806" name="Google Shape;806;p35"/>
          <p:cNvGrpSpPr/>
          <p:nvPr/>
        </p:nvGrpSpPr>
        <p:grpSpPr>
          <a:xfrm>
            <a:off x="6275049" y="1382979"/>
            <a:ext cx="2377553" cy="2377553"/>
            <a:chOff x="6198197" y="1098851"/>
            <a:chExt cx="2945797" cy="2945797"/>
          </a:xfrm>
        </p:grpSpPr>
        <p:sp>
          <p:nvSpPr>
            <p:cNvPr id="807" name="Google Shape;807;p35"/>
            <p:cNvSpPr/>
            <p:nvPr/>
          </p:nvSpPr>
          <p:spPr>
            <a:xfrm>
              <a:off x="7315562" y="1098851"/>
              <a:ext cx="1218960" cy="1218960"/>
            </a:xfrm>
            <a:custGeom>
              <a:avLst/>
              <a:gdLst/>
              <a:ahLst/>
              <a:cxnLst/>
              <a:rect l="l" t="t" r="r" b="b"/>
              <a:pathLst>
                <a:path w="78289" h="78289" extrusionOk="0">
                  <a:moveTo>
                    <a:pt x="39134" y="22835"/>
                  </a:moveTo>
                  <a:cubicBezTo>
                    <a:pt x="41240" y="22835"/>
                    <a:pt x="43361" y="23241"/>
                    <a:pt x="45375" y="24074"/>
                  </a:cubicBezTo>
                  <a:cubicBezTo>
                    <a:pt x="51475" y="26586"/>
                    <a:pt x="55454" y="32556"/>
                    <a:pt x="55454" y="39145"/>
                  </a:cubicBezTo>
                  <a:cubicBezTo>
                    <a:pt x="55454" y="48148"/>
                    <a:pt x="48148" y="55455"/>
                    <a:pt x="39145" y="55455"/>
                  </a:cubicBezTo>
                  <a:cubicBezTo>
                    <a:pt x="32555" y="55455"/>
                    <a:pt x="26586" y="51475"/>
                    <a:pt x="24074" y="45375"/>
                  </a:cubicBezTo>
                  <a:cubicBezTo>
                    <a:pt x="21562" y="39308"/>
                    <a:pt x="22932" y="32262"/>
                    <a:pt x="27597" y="27597"/>
                  </a:cubicBezTo>
                  <a:cubicBezTo>
                    <a:pt x="30714" y="24481"/>
                    <a:pt x="34893" y="22835"/>
                    <a:pt x="39134" y="22835"/>
                  </a:cubicBezTo>
                  <a:close/>
                  <a:moveTo>
                    <a:pt x="32621" y="1"/>
                  </a:moveTo>
                  <a:lnTo>
                    <a:pt x="32621" y="7177"/>
                  </a:lnTo>
                  <a:cubicBezTo>
                    <a:pt x="28543" y="8025"/>
                    <a:pt x="24629" y="9624"/>
                    <a:pt x="21171" y="11940"/>
                  </a:cubicBezTo>
                  <a:lnTo>
                    <a:pt x="16082" y="6851"/>
                  </a:lnTo>
                  <a:lnTo>
                    <a:pt x="6851" y="16083"/>
                  </a:lnTo>
                  <a:lnTo>
                    <a:pt x="11940" y="21171"/>
                  </a:lnTo>
                  <a:cubicBezTo>
                    <a:pt x="9624" y="24629"/>
                    <a:pt x="8025" y="28543"/>
                    <a:pt x="7177" y="32621"/>
                  </a:cubicBezTo>
                  <a:lnTo>
                    <a:pt x="1" y="32621"/>
                  </a:lnTo>
                  <a:lnTo>
                    <a:pt x="1" y="45669"/>
                  </a:lnTo>
                  <a:lnTo>
                    <a:pt x="7177" y="45669"/>
                  </a:lnTo>
                  <a:cubicBezTo>
                    <a:pt x="8025" y="49746"/>
                    <a:pt x="9624" y="53661"/>
                    <a:pt x="11940" y="57118"/>
                  </a:cubicBezTo>
                  <a:lnTo>
                    <a:pt x="6851" y="62207"/>
                  </a:lnTo>
                  <a:lnTo>
                    <a:pt x="16082" y="71438"/>
                  </a:lnTo>
                  <a:lnTo>
                    <a:pt x="21171" y="66350"/>
                  </a:lnTo>
                  <a:cubicBezTo>
                    <a:pt x="24629" y="68666"/>
                    <a:pt x="28543" y="70264"/>
                    <a:pt x="32621" y="71112"/>
                  </a:cubicBezTo>
                  <a:lnTo>
                    <a:pt x="32621" y="78289"/>
                  </a:lnTo>
                  <a:lnTo>
                    <a:pt x="45668" y="78289"/>
                  </a:lnTo>
                  <a:lnTo>
                    <a:pt x="45668" y="71112"/>
                  </a:lnTo>
                  <a:cubicBezTo>
                    <a:pt x="49746" y="70264"/>
                    <a:pt x="53660" y="68666"/>
                    <a:pt x="57118" y="66350"/>
                  </a:cubicBezTo>
                  <a:lnTo>
                    <a:pt x="62207" y="71438"/>
                  </a:lnTo>
                  <a:lnTo>
                    <a:pt x="71438" y="62207"/>
                  </a:lnTo>
                  <a:lnTo>
                    <a:pt x="66349" y="57118"/>
                  </a:lnTo>
                  <a:cubicBezTo>
                    <a:pt x="68665" y="53661"/>
                    <a:pt x="70264" y="49746"/>
                    <a:pt x="71112" y="45669"/>
                  </a:cubicBezTo>
                  <a:lnTo>
                    <a:pt x="78288" y="45669"/>
                  </a:lnTo>
                  <a:lnTo>
                    <a:pt x="78288" y="32621"/>
                  </a:lnTo>
                  <a:lnTo>
                    <a:pt x="71112" y="32621"/>
                  </a:lnTo>
                  <a:cubicBezTo>
                    <a:pt x="70264" y="28543"/>
                    <a:pt x="68665" y="24629"/>
                    <a:pt x="66349" y="21171"/>
                  </a:cubicBezTo>
                  <a:lnTo>
                    <a:pt x="71438" y="16083"/>
                  </a:lnTo>
                  <a:lnTo>
                    <a:pt x="62207" y="6851"/>
                  </a:lnTo>
                  <a:lnTo>
                    <a:pt x="57118" y="11940"/>
                  </a:lnTo>
                  <a:cubicBezTo>
                    <a:pt x="53660" y="9624"/>
                    <a:pt x="49746" y="8025"/>
                    <a:pt x="45668" y="7177"/>
                  </a:cubicBezTo>
                  <a:lnTo>
                    <a:pt x="45668" y="1"/>
                  </a:lnTo>
                  <a:close/>
                </a:path>
              </a:pathLst>
            </a:custGeom>
            <a:solidFill>
              <a:srgbClr val="35C2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5"/>
            <p:cNvSpPr/>
            <p:nvPr/>
          </p:nvSpPr>
          <p:spPr>
            <a:xfrm>
              <a:off x="7213984" y="2419374"/>
              <a:ext cx="355541" cy="152384"/>
            </a:xfrm>
            <a:custGeom>
              <a:avLst/>
              <a:gdLst/>
              <a:ahLst/>
              <a:cxnLst/>
              <a:rect l="l" t="t" r="r" b="b"/>
              <a:pathLst>
                <a:path w="22835" h="9787" extrusionOk="0">
                  <a:moveTo>
                    <a:pt x="1" y="1"/>
                  </a:moveTo>
                  <a:lnTo>
                    <a:pt x="1" y="9787"/>
                  </a:lnTo>
                  <a:lnTo>
                    <a:pt x="22835" y="9787"/>
                  </a:lnTo>
                  <a:lnTo>
                    <a:pt x="22835" y="1"/>
                  </a:lnTo>
                  <a:close/>
                </a:path>
              </a:pathLst>
            </a:custGeom>
            <a:solidFill>
              <a:srgbClr val="4B62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5"/>
            <p:cNvSpPr/>
            <p:nvPr/>
          </p:nvSpPr>
          <p:spPr>
            <a:xfrm>
              <a:off x="6283022" y="3307176"/>
              <a:ext cx="698875" cy="536854"/>
            </a:xfrm>
            <a:custGeom>
              <a:avLst/>
              <a:gdLst/>
              <a:ahLst/>
              <a:cxnLst/>
              <a:rect l="l" t="t" r="r" b="b"/>
              <a:pathLst>
                <a:path w="44886" h="34480" extrusionOk="0">
                  <a:moveTo>
                    <a:pt x="12722" y="0"/>
                  </a:moveTo>
                  <a:lnTo>
                    <a:pt x="9004" y="5350"/>
                  </a:lnTo>
                  <a:lnTo>
                    <a:pt x="21497" y="14092"/>
                  </a:lnTo>
                  <a:lnTo>
                    <a:pt x="0" y="29130"/>
                  </a:lnTo>
                  <a:lnTo>
                    <a:pt x="3752" y="34479"/>
                  </a:lnTo>
                  <a:lnTo>
                    <a:pt x="27173" y="18072"/>
                  </a:lnTo>
                  <a:lnTo>
                    <a:pt x="39666" y="26814"/>
                  </a:lnTo>
                  <a:lnTo>
                    <a:pt x="43418" y="21464"/>
                  </a:lnTo>
                  <a:lnTo>
                    <a:pt x="32849" y="14092"/>
                  </a:lnTo>
                  <a:lnTo>
                    <a:pt x="44885" y="5676"/>
                  </a:lnTo>
                  <a:lnTo>
                    <a:pt x="41134" y="326"/>
                  </a:lnTo>
                  <a:lnTo>
                    <a:pt x="27173" y="10112"/>
                  </a:lnTo>
                  <a:lnTo>
                    <a:pt x="1272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5"/>
            <p:cNvSpPr/>
            <p:nvPr/>
          </p:nvSpPr>
          <p:spPr>
            <a:xfrm>
              <a:off x="6807669" y="3130425"/>
              <a:ext cx="406330" cy="914224"/>
            </a:xfrm>
            <a:custGeom>
              <a:avLst/>
              <a:gdLst/>
              <a:ahLst/>
              <a:cxnLst/>
              <a:rect l="l" t="t" r="r" b="b"/>
              <a:pathLst>
                <a:path w="26097" h="58717" extrusionOk="0">
                  <a:moveTo>
                    <a:pt x="1" y="0"/>
                  </a:moveTo>
                  <a:lnTo>
                    <a:pt x="19573" y="58716"/>
                  </a:lnTo>
                  <a:lnTo>
                    <a:pt x="26097" y="58716"/>
                  </a:lnTo>
                  <a:lnTo>
                    <a:pt x="143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5"/>
            <p:cNvSpPr/>
            <p:nvPr/>
          </p:nvSpPr>
          <p:spPr>
            <a:xfrm>
              <a:off x="6198197" y="3130425"/>
              <a:ext cx="406330" cy="914224"/>
            </a:xfrm>
            <a:custGeom>
              <a:avLst/>
              <a:gdLst/>
              <a:ahLst/>
              <a:cxnLst/>
              <a:rect l="l" t="t" r="r" b="b"/>
              <a:pathLst>
                <a:path w="26097" h="58717" extrusionOk="0">
                  <a:moveTo>
                    <a:pt x="11744" y="0"/>
                  </a:moveTo>
                  <a:lnTo>
                    <a:pt x="1" y="58716"/>
                  </a:lnTo>
                  <a:lnTo>
                    <a:pt x="6525" y="58716"/>
                  </a:lnTo>
                  <a:lnTo>
                    <a:pt x="2609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5"/>
            <p:cNvSpPr/>
            <p:nvPr/>
          </p:nvSpPr>
          <p:spPr>
            <a:xfrm>
              <a:off x="6198197" y="2267006"/>
              <a:ext cx="1371328" cy="1015802"/>
            </a:xfrm>
            <a:custGeom>
              <a:avLst/>
              <a:gdLst/>
              <a:ahLst/>
              <a:cxnLst/>
              <a:rect l="l" t="t" r="r" b="b"/>
              <a:pathLst>
                <a:path w="88075" h="65241" extrusionOk="0">
                  <a:moveTo>
                    <a:pt x="9787" y="1"/>
                  </a:moveTo>
                  <a:cubicBezTo>
                    <a:pt x="4372" y="1"/>
                    <a:pt x="1" y="4372"/>
                    <a:pt x="1" y="9787"/>
                  </a:cubicBezTo>
                  <a:lnTo>
                    <a:pt x="1" y="39144"/>
                  </a:lnTo>
                  <a:cubicBezTo>
                    <a:pt x="1" y="53562"/>
                    <a:pt x="11679" y="65240"/>
                    <a:pt x="26097" y="65240"/>
                  </a:cubicBezTo>
                  <a:lnTo>
                    <a:pt x="88075" y="65240"/>
                  </a:lnTo>
                  <a:lnTo>
                    <a:pt x="88075" y="48930"/>
                  </a:lnTo>
                  <a:lnTo>
                    <a:pt x="32621" y="48930"/>
                  </a:lnTo>
                  <a:cubicBezTo>
                    <a:pt x="23618" y="48930"/>
                    <a:pt x="16311" y="41624"/>
                    <a:pt x="16311" y="32621"/>
                  </a:cubicBezTo>
                  <a:lnTo>
                    <a:pt x="163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5"/>
            <p:cNvSpPr/>
            <p:nvPr/>
          </p:nvSpPr>
          <p:spPr>
            <a:xfrm>
              <a:off x="6706090" y="2774900"/>
              <a:ext cx="1523696" cy="1168170"/>
            </a:xfrm>
            <a:custGeom>
              <a:avLst/>
              <a:gdLst/>
              <a:ahLst/>
              <a:cxnLst/>
              <a:rect l="l" t="t" r="r" b="b"/>
              <a:pathLst>
                <a:path w="97861" h="75027" extrusionOk="0">
                  <a:moveTo>
                    <a:pt x="1" y="1"/>
                  </a:moveTo>
                  <a:cubicBezTo>
                    <a:pt x="1" y="10798"/>
                    <a:pt x="8776" y="19572"/>
                    <a:pt x="19573" y="19572"/>
                  </a:cubicBezTo>
                  <a:lnTo>
                    <a:pt x="65241" y="19572"/>
                  </a:lnTo>
                  <a:lnTo>
                    <a:pt x="78289" y="75026"/>
                  </a:lnTo>
                  <a:lnTo>
                    <a:pt x="84812" y="75026"/>
                  </a:lnTo>
                  <a:lnTo>
                    <a:pt x="97860" y="68502"/>
                  </a:lnTo>
                  <a:lnTo>
                    <a:pt x="83932" y="10015"/>
                  </a:lnTo>
                  <a:cubicBezTo>
                    <a:pt x="82529" y="4143"/>
                    <a:pt x="77277" y="1"/>
                    <a:pt x="7124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5"/>
            <p:cNvSpPr/>
            <p:nvPr/>
          </p:nvSpPr>
          <p:spPr>
            <a:xfrm>
              <a:off x="7925034" y="3841476"/>
              <a:ext cx="507909" cy="203173"/>
            </a:xfrm>
            <a:custGeom>
              <a:avLst/>
              <a:gdLst/>
              <a:ahLst/>
              <a:cxnLst/>
              <a:rect l="l" t="t" r="r" b="b"/>
              <a:pathLst>
                <a:path w="32621" h="13049" extrusionOk="0">
                  <a:moveTo>
                    <a:pt x="19572" y="0"/>
                  </a:moveTo>
                  <a:lnTo>
                    <a:pt x="6524" y="6524"/>
                  </a:lnTo>
                  <a:lnTo>
                    <a:pt x="1" y="6524"/>
                  </a:lnTo>
                  <a:lnTo>
                    <a:pt x="1" y="13048"/>
                  </a:lnTo>
                  <a:lnTo>
                    <a:pt x="32620" y="13048"/>
                  </a:lnTo>
                  <a:lnTo>
                    <a:pt x="32620" y="6524"/>
                  </a:lnTo>
                  <a:lnTo>
                    <a:pt x="19572" y="0"/>
                  </a:lnTo>
                  <a:close/>
                </a:path>
              </a:pathLst>
            </a:custGeom>
            <a:solidFill>
              <a:srgbClr val="794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5"/>
            <p:cNvSpPr/>
            <p:nvPr/>
          </p:nvSpPr>
          <p:spPr>
            <a:xfrm>
              <a:off x="6283022" y="1962270"/>
              <a:ext cx="1184924" cy="812645"/>
            </a:xfrm>
            <a:custGeom>
              <a:avLst/>
              <a:gdLst/>
              <a:ahLst/>
              <a:cxnLst/>
              <a:rect l="l" t="t" r="r" b="b"/>
              <a:pathLst>
                <a:path w="76103" h="52193" extrusionOk="0">
                  <a:moveTo>
                    <a:pt x="18170" y="1"/>
                  </a:moveTo>
                  <a:cubicBezTo>
                    <a:pt x="6394" y="1"/>
                    <a:pt x="0" y="13766"/>
                    <a:pt x="7601" y="22769"/>
                  </a:cubicBezTo>
                  <a:lnTo>
                    <a:pt x="7601" y="52193"/>
                  </a:lnTo>
                  <a:lnTo>
                    <a:pt x="43483" y="52193"/>
                  </a:lnTo>
                  <a:lnTo>
                    <a:pt x="43483" y="26097"/>
                  </a:lnTo>
                  <a:cubicBezTo>
                    <a:pt x="45473" y="24107"/>
                    <a:pt x="46190" y="21138"/>
                    <a:pt x="45277" y="18464"/>
                  </a:cubicBezTo>
                  <a:lnTo>
                    <a:pt x="43483" y="13049"/>
                  </a:lnTo>
                  <a:lnTo>
                    <a:pt x="43483" y="13049"/>
                  </a:lnTo>
                  <a:lnTo>
                    <a:pt x="50463" y="22378"/>
                  </a:lnTo>
                  <a:lnTo>
                    <a:pt x="55715" y="29359"/>
                  </a:lnTo>
                  <a:lnTo>
                    <a:pt x="76103" y="29359"/>
                  </a:lnTo>
                  <a:lnTo>
                    <a:pt x="60739" y="12103"/>
                  </a:lnTo>
                  <a:lnTo>
                    <a:pt x="53888" y="4372"/>
                  </a:lnTo>
                  <a:cubicBezTo>
                    <a:pt x="51409" y="1599"/>
                    <a:pt x="47886" y="1"/>
                    <a:pt x="44135" y="1"/>
                  </a:cubicBez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5"/>
            <p:cNvSpPr/>
            <p:nvPr/>
          </p:nvSpPr>
          <p:spPr>
            <a:xfrm>
              <a:off x="6283022" y="1962270"/>
              <a:ext cx="945706" cy="812645"/>
            </a:xfrm>
            <a:custGeom>
              <a:avLst/>
              <a:gdLst/>
              <a:ahLst/>
              <a:cxnLst/>
              <a:rect l="l" t="t" r="r" b="b"/>
              <a:pathLst>
                <a:path w="60739" h="52193" extrusionOk="0">
                  <a:moveTo>
                    <a:pt x="18170" y="1"/>
                  </a:moveTo>
                  <a:cubicBezTo>
                    <a:pt x="6394" y="1"/>
                    <a:pt x="0" y="13766"/>
                    <a:pt x="7601" y="22769"/>
                  </a:cubicBezTo>
                  <a:lnTo>
                    <a:pt x="7601" y="52193"/>
                  </a:lnTo>
                  <a:lnTo>
                    <a:pt x="43483" y="52193"/>
                  </a:lnTo>
                  <a:lnTo>
                    <a:pt x="43483" y="26097"/>
                  </a:lnTo>
                  <a:cubicBezTo>
                    <a:pt x="45473" y="24107"/>
                    <a:pt x="46190" y="21138"/>
                    <a:pt x="45277" y="18464"/>
                  </a:cubicBezTo>
                  <a:lnTo>
                    <a:pt x="43483" y="13049"/>
                  </a:lnTo>
                  <a:lnTo>
                    <a:pt x="43483" y="13049"/>
                  </a:lnTo>
                  <a:lnTo>
                    <a:pt x="50463" y="22378"/>
                  </a:lnTo>
                  <a:lnTo>
                    <a:pt x="60739" y="12103"/>
                  </a:lnTo>
                  <a:lnTo>
                    <a:pt x="53888" y="4372"/>
                  </a:lnTo>
                  <a:cubicBezTo>
                    <a:pt x="51409" y="1599"/>
                    <a:pt x="47886" y="1"/>
                    <a:pt x="44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5"/>
            <p:cNvSpPr/>
            <p:nvPr/>
          </p:nvSpPr>
          <p:spPr>
            <a:xfrm>
              <a:off x="6756880" y="2571742"/>
              <a:ext cx="2387115" cy="203173"/>
            </a:xfrm>
            <a:custGeom>
              <a:avLst/>
              <a:gdLst/>
              <a:ahLst/>
              <a:cxnLst/>
              <a:rect l="l" t="t" r="r" b="b"/>
              <a:pathLst>
                <a:path w="153315" h="13049" extrusionOk="0">
                  <a:moveTo>
                    <a:pt x="1" y="1"/>
                  </a:moveTo>
                  <a:lnTo>
                    <a:pt x="1" y="13049"/>
                  </a:lnTo>
                  <a:lnTo>
                    <a:pt x="153314" y="13049"/>
                  </a:lnTo>
                  <a:lnTo>
                    <a:pt x="1533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5"/>
            <p:cNvSpPr/>
            <p:nvPr/>
          </p:nvSpPr>
          <p:spPr>
            <a:xfrm>
              <a:off x="6381051" y="2302942"/>
              <a:ext cx="141718" cy="131302"/>
            </a:xfrm>
            <a:custGeom>
              <a:avLst/>
              <a:gdLst/>
              <a:ahLst/>
              <a:cxnLst/>
              <a:rect l="l" t="t" r="r" b="b"/>
              <a:pathLst>
                <a:path w="9102" h="8433" extrusionOk="0">
                  <a:moveTo>
                    <a:pt x="3605" y="1"/>
                  </a:moveTo>
                  <a:cubicBezTo>
                    <a:pt x="2773" y="1"/>
                    <a:pt x="1941" y="319"/>
                    <a:pt x="1305" y="955"/>
                  </a:cubicBezTo>
                  <a:cubicBezTo>
                    <a:pt x="0" y="2227"/>
                    <a:pt x="0" y="4282"/>
                    <a:pt x="1305" y="5554"/>
                  </a:cubicBezTo>
                  <a:lnTo>
                    <a:pt x="3197" y="7479"/>
                  </a:lnTo>
                  <a:cubicBezTo>
                    <a:pt x="3833" y="8115"/>
                    <a:pt x="4665" y="8433"/>
                    <a:pt x="5501" y="8433"/>
                  </a:cubicBezTo>
                  <a:cubicBezTo>
                    <a:pt x="6337" y="8433"/>
                    <a:pt x="7176" y="8115"/>
                    <a:pt x="7829" y="7479"/>
                  </a:cubicBezTo>
                  <a:cubicBezTo>
                    <a:pt x="9101" y="6206"/>
                    <a:pt x="9101" y="4151"/>
                    <a:pt x="7829" y="2847"/>
                  </a:cubicBezTo>
                  <a:lnTo>
                    <a:pt x="5904" y="955"/>
                  </a:lnTo>
                  <a:cubicBezTo>
                    <a:pt x="5268" y="319"/>
                    <a:pt x="4436" y="1"/>
                    <a:pt x="3605" y="1"/>
                  </a:cubicBezTo>
                  <a:close/>
                </a:path>
              </a:pathLst>
            </a:custGeom>
            <a:solidFill>
              <a:srgbClr val="B394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5"/>
            <p:cNvSpPr/>
            <p:nvPr/>
          </p:nvSpPr>
          <p:spPr>
            <a:xfrm>
              <a:off x="6498371" y="2115152"/>
              <a:ext cx="176766" cy="166724"/>
            </a:xfrm>
            <a:custGeom>
              <a:avLst/>
              <a:gdLst/>
              <a:ahLst/>
              <a:cxnLst/>
              <a:rect l="l" t="t" r="r" b="b"/>
              <a:pathLst>
                <a:path w="11353" h="10708" extrusionOk="0">
                  <a:moveTo>
                    <a:pt x="3601" y="0"/>
                  </a:moveTo>
                  <a:cubicBezTo>
                    <a:pt x="2765" y="0"/>
                    <a:pt x="1925" y="327"/>
                    <a:pt x="1272" y="979"/>
                  </a:cubicBezTo>
                  <a:cubicBezTo>
                    <a:pt x="0" y="2251"/>
                    <a:pt x="0" y="4306"/>
                    <a:pt x="1272" y="5578"/>
                  </a:cubicBezTo>
                  <a:lnTo>
                    <a:pt x="5448" y="9754"/>
                  </a:lnTo>
                  <a:cubicBezTo>
                    <a:pt x="6084" y="10390"/>
                    <a:pt x="6916" y="10708"/>
                    <a:pt x="7752" y="10708"/>
                  </a:cubicBezTo>
                  <a:cubicBezTo>
                    <a:pt x="8587" y="10708"/>
                    <a:pt x="9427" y="10390"/>
                    <a:pt x="10080" y="9754"/>
                  </a:cubicBezTo>
                  <a:cubicBezTo>
                    <a:pt x="11352" y="8481"/>
                    <a:pt x="11352" y="6426"/>
                    <a:pt x="10080" y="5122"/>
                  </a:cubicBezTo>
                  <a:lnTo>
                    <a:pt x="5904" y="979"/>
                  </a:lnTo>
                  <a:cubicBezTo>
                    <a:pt x="5268" y="327"/>
                    <a:pt x="4437" y="0"/>
                    <a:pt x="3601" y="0"/>
                  </a:cubicBezTo>
                  <a:close/>
                </a:path>
              </a:pathLst>
            </a:custGeom>
            <a:solidFill>
              <a:srgbClr val="B394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5"/>
            <p:cNvSpPr/>
            <p:nvPr/>
          </p:nvSpPr>
          <p:spPr>
            <a:xfrm>
              <a:off x="6655301" y="1809902"/>
              <a:ext cx="203173" cy="304752"/>
            </a:xfrm>
            <a:custGeom>
              <a:avLst/>
              <a:gdLst/>
              <a:ahLst/>
              <a:cxnLst/>
              <a:rect l="l" t="t" r="r" b="b"/>
              <a:pathLst>
                <a:path w="13049" h="19573" extrusionOk="0">
                  <a:moveTo>
                    <a:pt x="1" y="1"/>
                  </a:moveTo>
                  <a:lnTo>
                    <a:pt x="1" y="13049"/>
                  </a:lnTo>
                  <a:lnTo>
                    <a:pt x="6525" y="19573"/>
                  </a:lnTo>
                  <a:lnTo>
                    <a:pt x="13049" y="13049"/>
                  </a:lnTo>
                  <a:lnTo>
                    <a:pt x="13049" y="1"/>
                  </a:ln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5"/>
            <p:cNvSpPr/>
            <p:nvPr/>
          </p:nvSpPr>
          <p:spPr>
            <a:xfrm>
              <a:off x="6502933" y="2267006"/>
              <a:ext cx="761856" cy="304752"/>
            </a:xfrm>
            <a:custGeom>
              <a:avLst/>
              <a:gdLst/>
              <a:ahLst/>
              <a:cxnLst/>
              <a:rect l="l" t="t" r="r" b="b"/>
              <a:pathLst>
                <a:path w="48931" h="19573" extrusionOk="0">
                  <a:moveTo>
                    <a:pt x="9787" y="1"/>
                  </a:moveTo>
                  <a:lnTo>
                    <a:pt x="1" y="9787"/>
                  </a:lnTo>
                  <a:lnTo>
                    <a:pt x="5970" y="15756"/>
                  </a:lnTo>
                  <a:cubicBezTo>
                    <a:pt x="8417" y="18203"/>
                    <a:pt x="11744" y="19573"/>
                    <a:pt x="15202" y="19573"/>
                  </a:cubicBezTo>
                  <a:lnTo>
                    <a:pt x="48931" y="19573"/>
                  </a:lnTo>
                  <a:lnTo>
                    <a:pt x="48931" y="16311"/>
                  </a:lnTo>
                  <a:cubicBezTo>
                    <a:pt x="48931" y="10896"/>
                    <a:pt x="44560" y="6525"/>
                    <a:pt x="39145" y="6525"/>
                  </a:cubicBezTo>
                  <a:lnTo>
                    <a:pt x="16311" y="6525"/>
                  </a:lnTo>
                  <a:lnTo>
                    <a:pt x="9787" y="1"/>
                  </a:ln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5"/>
            <p:cNvSpPr/>
            <p:nvPr/>
          </p:nvSpPr>
          <p:spPr>
            <a:xfrm>
              <a:off x="7518720" y="2063849"/>
              <a:ext cx="457120" cy="507909"/>
            </a:xfrm>
            <a:custGeom>
              <a:avLst/>
              <a:gdLst/>
              <a:ahLst/>
              <a:cxnLst/>
              <a:rect l="l" t="t" r="r" b="b"/>
              <a:pathLst>
                <a:path w="29359" h="32621" extrusionOk="0">
                  <a:moveTo>
                    <a:pt x="6525" y="1"/>
                  </a:moveTo>
                  <a:lnTo>
                    <a:pt x="1" y="32621"/>
                  </a:lnTo>
                  <a:lnTo>
                    <a:pt x="22835" y="32621"/>
                  </a:lnTo>
                  <a:lnTo>
                    <a:pt x="29358" y="1"/>
                  </a:lnTo>
                  <a:close/>
                </a:path>
              </a:pathLst>
            </a:custGeom>
            <a:solidFill>
              <a:srgbClr val="62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5"/>
            <p:cNvSpPr/>
            <p:nvPr/>
          </p:nvSpPr>
          <p:spPr>
            <a:xfrm>
              <a:off x="6401354" y="2774900"/>
              <a:ext cx="1523696" cy="1168170"/>
            </a:xfrm>
            <a:custGeom>
              <a:avLst/>
              <a:gdLst/>
              <a:ahLst/>
              <a:cxnLst/>
              <a:rect l="l" t="t" r="r" b="b"/>
              <a:pathLst>
                <a:path w="97861" h="75027" extrusionOk="0">
                  <a:moveTo>
                    <a:pt x="1" y="1"/>
                  </a:moveTo>
                  <a:cubicBezTo>
                    <a:pt x="1" y="10798"/>
                    <a:pt x="8776" y="19572"/>
                    <a:pt x="19573" y="19572"/>
                  </a:cubicBezTo>
                  <a:lnTo>
                    <a:pt x="65241" y="19572"/>
                  </a:lnTo>
                  <a:lnTo>
                    <a:pt x="84813" y="75026"/>
                  </a:lnTo>
                  <a:lnTo>
                    <a:pt x="97861" y="68502"/>
                  </a:lnTo>
                  <a:lnTo>
                    <a:pt x="83932" y="10015"/>
                  </a:lnTo>
                  <a:cubicBezTo>
                    <a:pt x="82529" y="4143"/>
                    <a:pt x="77277" y="1"/>
                    <a:pt x="71243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5"/>
            <p:cNvSpPr/>
            <p:nvPr/>
          </p:nvSpPr>
          <p:spPr>
            <a:xfrm>
              <a:off x="7721877" y="3841476"/>
              <a:ext cx="406330" cy="203173"/>
            </a:xfrm>
            <a:custGeom>
              <a:avLst/>
              <a:gdLst/>
              <a:ahLst/>
              <a:cxnLst/>
              <a:rect l="l" t="t" r="r" b="b"/>
              <a:pathLst>
                <a:path w="26097" h="13049" extrusionOk="0">
                  <a:moveTo>
                    <a:pt x="13049" y="0"/>
                  </a:moveTo>
                  <a:lnTo>
                    <a:pt x="1" y="6524"/>
                  </a:lnTo>
                  <a:lnTo>
                    <a:pt x="1" y="13048"/>
                  </a:lnTo>
                  <a:lnTo>
                    <a:pt x="26096" y="13048"/>
                  </a:lnTo>
                  <a:lnTo>
                    <a:pt x="26096" y="6524"/>
                  </a:lnTo>
                  <a:lnTo>
                    <a:pt x="1304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5"/>
            <p:cNvSpPr/>
            <p:nvPr/>
          </p:nvSpPr>
          <p:spPr>
            <a:xfrm>
              <a:off x="8128192" y="1555955"/>
              <a:ext cx="1015802" cy="660277"/>
            </a:xfrm>
            <a:custGeom>
              <a:avLst/>
              <a:gdLst/>
              <a:ahLst/>
              <a:cxnLst/>
              <a:rect l="l" t="t" r="r" b="b"/>
              <a:pathLst>
                <a:path w="65241" h="42407" extrusionOk="0">
                  <a:moveTo>
                    <a:pt x="0" y="1"/>
                  </a:moveTo>
                  <a:lnTo>
                    <a:pt x="0" y="42407"/>
                  </a:lnTo>
                  <a:lnTo>
                    <a:pt x="65240" y="42407"/>
                  </a:lnTo>
                  <a:lnTo>
                    <a:pt x="65240" y="1"/>
                  </a:lnTo>
                  <a:close/>
                </a:path>
              </a:pathLst>
            </a:custGeom>
            <a:solidFill>
              <a:srgbClr val="809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5"/>
            <p:cNvSpPr/>
            <p:nvPr/>
          </p:nvSpPr>
          <p:spPr>
            <a:xfrm>
              <a:off x="8178981" y="1962270"/>
              <a:ext cx="609488" cy="609488"/>
            </a:xfrm>
            <a:custGeom>
              <a:avLst/>
              <a:gdLst/>
              <a:ahLst/>
              <a:cxnLst/>
              <a:rect l="l" t="t" r="r" b="b"/>
              <a:pathLst>
                <a:path w="39145" h="39145" extrusionOk="0">
                  <a:moveTo>
                    <a:pt x="22834" y="1"/>
                  </a:moveTo>
                  <a:lnTo>
                    <a:pt x="22834" y="29359"/>
                  </a:lnTo>
                  <a:lnTo>
                    <a:pt x="0" y="29359"/>
                  </a:lnTo>
                  <a:lnTo>
                    <a:pt x="0" y="39145"/>
                  </a:lnTo>
                  <a:lnTo>
                    <a:pt x="39144" y="39145"/>
                  </a:lnTo>
                  <a:lnTo>
                    <a:pt x="39144" y="1"/>
                  </a:lnTo>
                  <a:close/>
                </a:path>
              </a:pathLst>
            </a:custGeom>
            <a:solidFill>
              <a:srgbClr val="62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5"/>
            <p:cNvSpPr/>
            <p:nvPr/>
          </p:nvSpPr>
          <p:spPr>
            <a:xfrm>
              <a:off x="8483717" y="2774900"/>
              <a:ext cx="406330" cy="203173"/>
            </a:xfrm>
            <a:custGeom>
              <a:avLst/>
              <a:gdLst/>
              <a:ahLst/>
              <a:cxnLst/>
              <a:rect l="l" t="t" r="r" b="b"/>
              <a:pathLst>
                <a:path w="26097" h="13049" extrusionOk="0">
                  <a:moveTo>
                    <a:pt x="0" y="1"/>
                  </a:moveTo>
                  <a:lnTo>
                    <a:pt x="0" y="13048"/>
                  </a:lnTo>
                  <a:lnTo>
                    <a:pt x="26096" y="13048"/>
                  </a:lnTo>
                  <a:lnTo>
                    <a:pt x="2609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5"/>
            <p:cNvSpPr/>
            <p:nvPr/>
          </p:nvSpPr>
          <p:spPr>
            <a:xfrm>
              <a:off x="8636085" y="2774900"/>
              <a:ext cx="101594" cy="203173"/>
            </a:xfrm>
            <a:custGeom>
              <a:avLst/>
              <a:gdLst/>
              <a:ahLst/>
              <a:cxnLst/>
              <a:rect l="l" t="t" r="r" b="b"/>
              <a:pathLst>
                <a:path w="6525" h="13049" extrusionOk="0">
                  <a:moveTo>
                    <a:pt x="0" y="1"/>
                  </a:moveTo>
                  <a:lnTo>
                    <a:pt x="0" y="13048"/>
                  </a:lnTo>
                  <a:lnTo>
                    <a:pt x="6524" y="13048"/>
                  </a:lnTo>
                  <a:lnTo>
                    <a:pt x="652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5"/>
            <p:cNvSpPr/>
            <p:nvPr/>
          </p:nvSpPr>
          <p:spPr>
            <a:xfrm>
              <a:off x="8331349" y="2978057"/>
              <a:ext cx="355541" cy="1066592"/>
            </a:xfrm>
            <a:custGeom>
              <a:avLst/>
              <a:gdLst/>
              <a:ahLst/>
              <a:cxnLst/>
              <a:rect l="l" t="t" r="r" b="b"/>
              <a:pathLst>
                <a:path w="22835" h="68503" extrusionOk="0">
                  <a:moveTo>
                    <a:pt x="9786" y="0"/>
                  </a:moveTo>
                  <a:lnTo>
                    <a:pt x="0" y="68502"/>
                  </a:lnTo>
                  <a:lnTo>
                    <a:pt x="9786" y="68502"/>
                  </a:lnTo>
                  <a:lnTo>
                    <a:pt x="22834" y="0"/>
                  </a:lnTo>
                  <a:close/>
                </a:path>
              </a:pathLst>
            </a:custGeom>
            <a:solidFill>
              <a:srgbClr val="6971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5"/>
            <p:cNvSpPr/>
            <p:nvPr/>
          </p:nvSpPr>
          <p:spPr>
            <a:xfrm>
              <a:off x="8686875" y="2978057"/>
              <a:ext cx="355541" cy="1066592"/>
            </a:xfrm>
            <a:custGeom>
              <a:avLst/>
              <a:gdLst/>
              <a:ahLst/>
              <a:cxnLst/>
              <a:rect l="l" t="t" r="r" b="b"/>
              <a:pathLst>
                <a:path w="22835" h="68503" extrusionOk="0">
                  <a:moveTo>
                    <a:pt x="0" y="0"/>
                  </a:moveTo>
                  <a:lnTo>
                    <a:pt x="13048" y="68502"/>
                  </a:lnTo>
                  <a:lnTo>
                    <a:pt x="22834" y="68502"/>
                  </a:lnTo>
                  <a:lnTo>
                    <a:pt x="13048" y="0"/>
                  </a:lnTo>
                  <a:close/>
                </a:path>
              </a:pathLst>
            </a:custGeom>
            <a:solidFill>
              <a:srgbClr val="6971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5"/>
            <p:cNvSpPr/>
            <p:nvPr/>
          </p:nvSpPr>
          <p:spPr>
            <a:xfrm>
              <a:off x="6960037" y="2774900"/>
              <a:ext cx="406330" cy="203173"/>
            </a:xfrm>
            <a:custGeom>
              <a:avLst/>
              <a:gdLst/>
              <a:ahLst/>
              <a:cxnLst/>
              <a:rect l="l" t="t" r="r" b="b"/>
              <a:pathLst>
                <a:path w="26097" h="13049" extrusionOk="0">
                  <a:moveTo>
                    <a:pt x="1" y="1"/>
                  </a:moveTo>
                  <a:lnTo>
                    <a:pt x="1" y="13048"/>
                  </a:lnTo>
                  <a:lnTo>
                    <a:pt x="26097" y="13048"/>
                  </a:lnTo>
                  <a:lnTo>
                    <a:pt x="260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5"/>
            <p:cNvSpPr/>
            <p:nvPr/>
          </p:nvSpPr>
          <p:spPr>
            <a:xfrm>
              <a:off x="7112405" y="2774900"/>
              <a:ext cx="101594" cy="203173"/>
            </a:xfrm>
            <a:custGeom>
              <a:avLst/>
              <a:gdLst/>
              <a:ahLst/>
              <a:cxnLst/>
              <a:rect l="l" t="t" r="r" b="b"/>
              <a:pathLst>
                <a:path w="6525" h="13049" extrusionOk="0">
                  <a:moveTo>
                    <a:pt x="1" y="1"/>
                  </a:moveTo>
                  <a:lnTo>
                    <a:pt x="1" y="13048"/>
                  </a:lnTo>
                  <a:lnTo>
                    <a:pt x="6525" y="13048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5"/>
            <p:cNvSpPr/>
            <p:nvPr/>
          </p:nvSpPr>
          <p:spPr>
            <a:xfrm>
              <a:off x="6807669" y="2978057"/>
              <a:ext cx="355541" cy="1066592"/>
            </a:xfrm>
            <a:custGeom>
              <a:avLst/>
              <a:gdLst/>
              <a:ahLst/>
              <a:cxnLst/>
              <a:rect l="l" t="t" r="r" b="b"/>
              <a:pathLst>
                <a:path w="22835" h="68503" extrusionOk="0">
                  <a:moveTo>
                    <a:pt x="9787" y="0"/>
                  </a:moveTo>
                  <a:lnTo>
                    <a:pt x="1" y="68502"/>
                  </a:lnTo>
                  <a:lnTo>
                    <a:pt x="9787" y="68502"/>
                  </a:lnTo>
                  <a:lnTo>
                    <a:pt x="22835" y="0"/>
                  </a:lnTo>
                  <a:close/>
                </a:path>
              </a:pathLst>
            </a:custGeom>
            <a:solidFill>
              <a:srgbClr val="6971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5"/>
            <p:cNvSpPr/>
            <p:nvPr/>
          </p:nvSpPr>
          <p:spPr>
            <a:xfrm>
              <a:off x="7163194" y="2978057"/>
              <a:ext cx="355541" cy="1066592"/>
            </a:xfrm>
            <a:custGeom>
              <a:avLst/>
              <a:gdLst/>
              <a:ahLst/>
              <a:cxnLst/>
              <a:rect l="l" t="t" r="r" b="b"/>
              <a:pathLst>
                <a:path w="22835" h="68503" extrusionOk="0">
                  <a:moveTo>
                    <a:pt x="1" y="0"/>
                  </a:moveTo>
                  <a:lnTo>
                    <a:pt x="13049" y="68502"/>
                  </a:lnTo>
                  <a:lnTo>
                    <a:pt x="22835" y="68502"/>
                  </a:lnTo>
                  <a:lnTo>
                    <a:pt x="13049" y="0"/>
                  </a:lnTo>
                  <a:close/>
                </a:path>
              </a:pathLst>
            </a:custGeom>
            <a:solidFill>
              <a:srgbClr val="6971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5"/>
            <p:cNvSpPr/>
            <p:nvPr/>
          </p:nvSpPr>
          <p:spPr>
            <a:xfrm>
              <a:off x="6706090" y="1809902"/>
              <a:ext cx="152384" cy="203173"/>
            </a:xfrm>
            <a:custGeom>
              <a:avLst/>
              <a:gdLst/>
              <a:ahLst/>
              <a:cxnLst/>
              <a:rect l="l" t="t" r="r" b="b"/>
              <a:pathLst>
                <a:path w="9787" h="13049" extrusionOk="0">
                  <a:moveTo>
                    <a:pt x="1" y="1"/>
                  </a:moveTo>
                  <a:lnTo>
                    <a:pt x="1" y="6525"/>
                  </a:lnTo>
                  <a:cubicBezTo>
                    <a:pt x="1" y="10113"/>
                    <a:pt x="2937" y="13049"/>
                    <a:pt x="6525" y="13049"/>
                  </a:cubicBezTo>
                  <a:lnTo>
                    <a:pt x="9787" y="13049"/>
                  </a:lnTo>
                  <a:lnTo>
                    <a:pt x="9787" y="1"/>
                  </a:lnTo>
                  <a:close/>
                </a:path>
              </a:pathLst>
            </a:custGeom>
            <a:solidFill>
              <a:srgbClr val="D5A6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5"/>
            <p:cNvSpPr/>
            <p:nvPr/>
          </p:nvSpPr>
          <p:spPr>
            <a:xfrm>
              <a:off x="6502933" y="1505166"/>
              <a:ext cx="304752" cy="304752"/>
            </a:xfrm>
            <a:custGeom>
              <a:avLst/>
              <a:gdLst/>
              <a:ahLst/>
              <a:cxnLst/>
              <a:rect l="l" t="t" r="r" b="b"/>
              <a:pathLst>
                <a:path w="19573" h="19573" extrusionOk="0">
                  <a:moveTo>
                    <a:pt x="9787" y="1"/>
                  </a:moveTo>
                  <a:cubicBezTo>
                    <a:pt x="4372" y="1"/>
                    <a:pt x="1" y="4372"/>
                    <a:pt x="1" y="9787"/>
                  </a:cubicBezTo>
                  <a:cubicBezTo>
                    <a:pt x="1" y="15202"/>
                    <a:pt x="4372" y="19573"/>
                    <a:pt x="9787" y="19573"/>
                  </a:cubicBezTo>
                  <a:cubicBezTo>
                    <a:pt x="15202" y="19573"/>
                    <a:pt x="19573" y="15202"/>
                    <a:pt x="19573" y="9787"/>
                  </a:cubicBezTo>
                  <a:cubicBezTo>
                    <a:pt x="19573" y="4372"/>
                    <a:pt x="15202" y="1"/>
                    <a:pt x="9787" y="1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5"/>
            <p:cNvSpPr/>
            <p:nvPr/>
          </p:nvSpPr>
          <p:spPr>
            <a:xfrm>
              <a:off x="6655301" y="1606745"/>
              <a:ext cx="203173" cy="203173"/>
            </a:xfrm>
            <a:custGeom>
              <a:avLst/>
              <a:gdLst/>
              <a:ahLst/>
              <a:cxnLst/>
              <a:rect l="l" t="t" r="r" b="b"/>
              <a:pathLst>
                <a:path w="13049" h="13049" extrusionOk="0">
                  <a:moveTo>
                    <a:pt x="6525" y="1"/>
                  </a:moveTo>
                  <a:cubicBezTo>
                    <a:pt x="2937" y="1"/>
                    <a:pt x="1" y="2937"/>
                    <a:pt x="1" y="6525"/>
                  </a:cubicBezTo>
                  <a:lnTo>
                    <a:pt x="1" y="13049"/>
                  </a:lnTo>
                  <a:lnTo>
                    <a:pt x="13049" y="13049"/>
                  </a:lnTo>
                  <a:lnTo>
                    <a:pt x="13049" y="6525"/>
                  </a:lnTo>
                  <a:cubicBezTo>
                    <a:pt x="13049" y="2937"/>
                    <a:pt x="10113" y="1"/>
                    <a:pt x="6525" y="1"/>
                  </a:cubicBezTo>
                  <a:close/>
                </a:path>
              </a:pathLst>
            </a:custGeom>
            <a:solidFill>
              <a:srgbClr val="8E7C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5"/>
            <p:cNvSpPr/>
            <p:nvPr/>
          </p:nvSpPr>
          <p:spPr>
            <a:xfrm>
              <a:off x="6655301" y="1708323"/>
              <a:ext cx="203173" cy="253962"/>
            </a:xfrm>
            <a:custGeom>
              <a:avLst/>
              <a:gdLst/>
              <a:ahLst/>
              <a:cxnLst/>
              <a:rect l="l" t="t" r="r" b="b"/>
              <a:pathLst>
                <a:path w="13049" h="16311" extrusionOk="0">
                  <a:moveTo>
                    <a:pt x="3263" y="1"/>
                  </a:moveTo>
                  <a:lnTo>
                    <a:pt x="1" y="3263"/>
                  </a:lnTo>
                  <a:lnTo>
                    <a:pt x="1" y="9787"/>
                  </a:lnTo>
                  <a:cubicBezTo>
                    <a:pt x="1" y="13375"/>
                    <a:pt x="2937" y="16311"/>
                    <a:pt x="6525" y="16311"/>
                  </a:cubicBezTo>
                  <a:cubicBezTo>
                    <a:pt x="10113" y="16311"/>
                    <a:pt x="13049" y="13375"/>
                    <a:pt x="13049" y="9787"/>
                  </a:cubicBezTo>
                  <a:lnTo>
                    <a:pt x="13049" y="3263"/>
                  </a:lnTo>
                  <a:lnTo>
                    <a:pt x="11124" y="3263"/>
                  </a:lnTo>
                  <a:cubicBezTo>
                    <a:pt x="8188" y="3263"/>
                    <a:pt x="5350" y="2088"/>
                    <a:pt x="3263" y="1"/>
                  </a:cubicBez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9" name="Google Shape;839;p35"/>
          <p:cNvGrpSpPr/>
          <p:nvPr/>
        </p:nvGrpSpPr>
        <p:grpSpPr>
          <a:xfrm>
            <a:off x="2598300" y="1013625"/>
            <a:ext cx="95400" cy="3116250"/>
            <a:chOff x="4524300" y="1013625"/>
            <a:chExt cx="95400" cy="3116250"/>
          </a:xfrm>
        </p:grpSpPr>
        <p:sp>
          <p:nvSpPr>
            <p:cNvPr id="840" name="Google Shape;840;p35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5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5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5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5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5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1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8" name="Google Shape;1258;p5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fr-FR" dirty="0"/>
              <a:t>Transformations de données</a:t>
            </a:r>
            <a:endParaRPr dirty="0"/>
          </a:p>
        </p:txBody>
      </p:sp>
      <p:cxnSp>
        <p:nvCxnSpPr>
          <p:cNvPr id="1259" name="Google Shape;1259;p50"/>
          <p:cNvCxnSpPr/>
          <p:nvPr/>
        </p:nvCxnSpPr>
        <p:spPr>
          <a:xfrm rot="10800000">
            <a:off x="771450" y="2796675"/>
            <a:ext cx="76011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60" name="Google Shape;1260;p50"/>
          <p:cNvSpPr txBox="1"/>
          <p:nvPr/>
        </p:nvSpPr>
        <p:spPr>
          <a:xfrm>
            <a:off x="385112" y="2969699"/>
            <a:ext cx="1496625" cy="3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/>
            <a:r>
              <a:rPr lang="fr-FR" sz="1800" dirty="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Normalisation </a:t>
            </a:r>
            <a:endParaRPr sz="1800" dirty="0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61" name="Google Shape;1261;p50"/>
          <p:cNvSpPr txBox="1"/>
          <p:nvPr/>
        </p:nvSpPr>
        <p:spPr>
          <a:xfrm>
            <a:off x="180571" y="3182000"/>
            <a:ext cx="2143906" cy="7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spcAft>
                <a:spcPts val="1600"/>
              </a:spcAft>
            </a:pPr>
            <a:r>
              <a:rPr lang="fr-FR" dirty="0" smtClean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Transformer </a:t>
            </a:r>
            <a:r>
              <a:rPr lang="fr-FR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les données pour qu'elles aient des valeurs </a:t>
            </a:r>
            <a:r>
              <a:rPr lang="fr-FR" dirty="0" smtClean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comparables</a:t>
            </a:r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62" name="Google Shape;1262;p50"/>
          <p:cNvSpPr txBox="1"/>
          <p:nvPr/>
        </p:nvSpPr>
        <p:spPr>
          <a:xfrm>
            <a:off x="2542610" y="2958665"/>
            <a:ext cx="1323000" cy="3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/>
            <a:r>
              <a:rPr lang="fr-FR" sz="1800" dirty="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rPr>
              <a:t>Encodage </a:t>
            </a:r>
            <a:endParaRPr sz="1800" dirty="0">
              <a:solidFill>
                <a:schemeClr val="accent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63" name="Google Shape;1263;p50"/>
          <p:cNvSpPr txBox="1"/>
          <p:nvPr/>
        </p:nvSpPr>
        <p:spPr>
          <a:xfrm>
            <a:off x="2136240" y="3241626"/>
            <a:ext cx="2135740" cy="7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spcAft>
                <a:spcPts val="1600"/>
              </a:spcAft>
            </a:pPr>
            <a:r>
              <a:rPr lang="fr-FR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Convertir des données catégorielles en un format numérique</a:t>
            </a:r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64" name="Google Shape;1264;p50"/>
          <p:cNvSpPr txBox="1"/>
          <p:nvPr/>
        </p:nvSpPr>
        <p:spPr>
          <a:xfrm>
            <a:off x="3358987" y="1565005"/>
            <a:ext cx="2426025" cy="3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/>
            <a:r>
              <a:rPr lang="fr-FR" sz="1800" dirty="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rPr>
              <a:t>Extraction de fonctionnalités</a:t>
            </a:r>
            <a:endParaRPr sz="1800" dirty="0">
              <a:solidFill>
                <a:schemeClr val="accent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65" name="Google Shape;1265;p50"/>
          <p:cNvSpPr txBox="1"/>
          <p:nvPr/>
        </p:nvSpPr>
        <p:spPr>
          <a:xfrm>
            <a:off x="3462937" y="1857672"/>
            <a:ext cx="2322075" cy="7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spcAft>
                <a:spcPts val="1600"/>
              </a:spcAft>
            </a:pPr>
            <a:r>
              <a:rPr lang="fr-FR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générer des nouvelles fonctionnalités à partir des données brutes</a:t>
            </a:r>
          </a:p>
        </p:txBody>
      </p:sp>
      <p:sp>
        <p:nvSpPr>
          <p:cNvPr id="1266" name="Google Shape;1266;p50"/>
          <p:cNvSpPr txBox="1"/>
          <p:nvPr/>
        </p:nvSpPr>
        <p:spPr>
          <a:xfrm>
            <a:off x="5317425" y="3182000"/>
            <a:ext cx="1496625" cy="3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/>
            <a:r>
              <a:rPr lang="fr-FR" sz="1800" dirty="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rPr>
              <a:t>Manipulation de colonnes</a:t>
            </a:r>
            <a:endParaRPr sz="1800" dirty="0">
              <a:solidFill>
                <a:schemeClr val="accent4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67" name="Google Shape;1267;p50"/>
          <p:cNvSpPr txBox="1"/>
          <p:nvPr/>
        </p:nvSpPr>
        <p:spPr>
          <a:xfrm>
            <a:off x="5023799" y="3393224"/>
            <a:ext cx="2083875" cy="7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spcAft>
                <a:spcPts val="1600"/>
              </a:spcAft>
            </a:pPr>
            <a:r>
              <a:rPr lang="fr-FR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Ajouter, supprimer, ou transformer des colonnes spécifiques</a:t>
            </a:r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68" name="Google Shape;1268;p50"/>
          <p:cNvSpPr txBox="1"/>
          <p:nvPr/>
        </p:nvSpPr>
        <p:spPr>
          <a:xfrm>
            <a:off x="7107674" y="3182000"/>
            <a:ext cx="2016071" cy="3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/>
            <a:r>
              <a:rPr lang="fr-FR" sz="1800" dirty="0">
                <a:solidFill>
                  <a:schemeClr val="accent5"/>
                </a:solidFill>
                <a:latin typeface="Oswald"/>
                <a:ea typeface="Oswald"/>
                <a:cs typeface="Oswald"/>
                <a:sym typeface="Oswald"/>
              </a:rPr>
              <a:t>Traitement des valeurs manquantes</a:t>
            </a:r>
            <a:endParaRPr sz="1800" dirty="0">
              <a:solidFill>
                <a:schemeClr val="accent5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69" name="Google Shape;1269;p50"/>
          <p:cNvSpPr txBox="1"/>
          <p:nvPr/>
        </p:nvSpPr>
        <p:spPr>
          <a:xfrm>
            <a:off x="7107674" y="3393224"/>
            <a:ext cx="2309695" cy="7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spcAft>
                <a:spcPts val="1600"/>
              </a:spcAft>
            </a:pPr>
            <a:r>
              <a:rPr lang="fr-FR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Gérer les valeurs manquantes dans les données pour éviter des biais </a:t>
            </a:r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70" name="Google Shape;1270;p50"/>
          <p:cNvSpPr/>
          <p:nvPr/>
        </p:nvSpPr>
        <p:spPr>
          <a:xfrm>
            <a:off x="1014324" y="2677575"/>
            <a:ext cx="238200" cy="238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1" name="Google Shape;1271;p50"/>
          <p:cNvSpPr/>
          <p:nvPr/>
        </p:nvSpPr>
        <p:spPr>
          <a:xfrm>
            <a:off x="3085010" y="2677575"/>
            <a:ext cx="238200" cy="238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2" name="Google Shape;1272;p50"/>
          <p:cNvSpPr/>
          <p:nvPr/>
        </p:nvSpPr>
        <p:spPr>
          <a:xfrm>
            <a:off x="4452900" y="2677575"/>
            <a:ext cx="238200" cy="238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3" name="Google Shape;1273;p50"/>
          <p:cNvSpPr/>
          <p:nvPr/>
        </p:nvSpPr>
        <p:spPr>
          <a:xfrm>
            <a:off x="5949525" y="2677575"/>
            <a:ext cx="238200" cy="2382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4" name="Google Shape;1274;p50"/>
          <p:cNvSpPr/>
          <p:nvPr/>
        </p:nvSpPr>
        <p:spPr>
          <a:xfrm>
            <a:off x="8033400" y="2676825"/>
            <a:ext cx="238200" cy="238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1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1" name="Google Shape;1471;p58"/>
          <p:cNvSpPr txBox="1">
            <a:spLocks noGrp="1"/>
          </p:cNvSpPr>
          <p:nvPr>
            <p:ph type="title"/>
          </p:nvPr>
        </p:nvSpPr>
        <p:spPr>
          <a:xfrm>
            <a:off x="3216900" y="1518175"/>
            <a:ext cx="1599000" cy="12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05</a:t>
            </a:r>
            <a:endParaRPr dirty="0"/>
          </a:p>
        </p:txBody>
      </p:sp>
      <p:sp>
        <p:nvSpPr>
          <p:cNvPr id="1472" name="Google Shape;1472;p58"/>
          <p:cNvSpPr txBox="1">
            <a:spLocks noGrp="1"/>
          </p:cNvSpPr>
          <p:nvPr>
            <p:ph type="title" idx="2"/>
          </p:nvPr>
        </p:nvSpPr>
        <p:spPr>
          <a:xfrm>
            <a:off x="2913657" y="2708865"/>
            <a:ext cx="2930362" cy="88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fr-FR" dirty="0"/>
              <a:t>Exemples pratiques</a:t>
            </a:r>
            <a:endParaRPr dirty="0"/>
          </a:p>
        </p:txBody>
      </p:sp>
      <p:grpSp>
        <p:nvGrpSpPr>
          <p:cNvPr id="1473" name="Google Shape;1473;p58"/>
          <p:cNvGrpSpPr/>
          <p:nvPr/>
        </p:nvGrpSpPr>
        <p:grpSpPr>
          <a:xfrm>
            <a:off x="6293268" y="1146387"/>
            <a:ext cx="2850726" cy="2850726"/>
            <a:chOff x="1435250" y="482750"/>
            <a:chExt cx="4729925" cy="4729925"/>
          </a:xfrm>
        </p:grpSpPr>
        <p:sp>
          <p:nvSpPr>
            <p:cNvPr id="1474" name="Google Shape;1474;p58"/>
            <p:cNvSpPr/>
            <p:nvPr/>
          </p:nvSpPr>
          <p:spPr>
            <a:xfrm>
              <a:off x="1435250" y="2929250"/>
              <a:ext cx="3180475" cy="2283425"/>
            </a:xfrm>
            <a:custGeom>
              <a:avLst/>
              <a:gdLst/>
              <a:ahLst/>
              <a:cxnLst/>
              <a:rect l="l" t="t" r="r" b="b"/>
              <a:pathLst>
                <a:path w="127219" h="91337" extrusionOk="0">
                  <a:moveTo>
                    <a:pt x="19573" y="1"/>
                  </a:moveTo>
                  <a:cubicBezTo>
                    <a:pt x="8776" y="1"/>
                    <a:pt x="1" y="8775"/>
                    <a:pt x="1" y="19572"/>
                  </a:cubicBezTo>
                  <a:lnTo>
                    <a:pt x="1" y="91336"/>
                  </a:lnTo>
                  <a:lnTo>
                    <a:pt x="88075" y="91336"/>
                  </a:lnTo>
                  <a:lnTo>
                    <a:pt x="88075" y="29358"/>
                  </a:lnTo>
                  <a:lnTo>
                    <a:pt x="127218" y="68502"/>
                  </a:lnTo>
                  <a:lnTo>
                    <a:pt x="127218" y="35882"/>
                  </a:lnTo>
                  <a:lnTo>
                    <a:pt x="96132" y="4796"/>
                  </a:lnTo>
                  <a:cubicBezTo>
                    <a:pt x="93065" y="1729"/>
                    <a:pt x="88923" y="1"/>
                    <a:pt x="845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58"/>
            <p:cNvSpPr/>
            <p:nvPr/>
          </p:nvSpPr>
          <p:spPr>
            <a:xfrm>
              <a:off x="1484200" y="4046475"/>
              <a:ext cx="472200" cy="456100"/>
            </a:xfrm>
            <a:custGeom>
              <a:avLst/>
              <a:gdLst/>
              <a:ahLst/>
              <a:cxnLst/>
              <a:rect l="l" t="t" r="r" b="b"/>
              <a:pathLst>
                <a:path w="18888" h="18244" extrusionOk="0">
                  <a:moveTo>
                    <a:pt x="3601" y="1"/>
                  </a:moveTo>
                  <a:cubicBezTo>
                    <a:pt x="2765" y="1"/>
                    <a:pt x="1925" y="327"/>
                    <a:pt x="1272" y="979"/>
                  </a:cubicBezTo>
                  <a:cubicBezTo>
                    <a:pt x="0" y="2252"/>
                    <a:pt x="0" y="4307"/>
                    <a:pt x="1272" y="5579"/>
                  </a:cubicBezTo>
                  <a:lnTo>
                    <a:pt x="12983" y="17289"/>
                  </a:lnTo>
                  <a:cubicBezTo>
                    <a:pt x="13619" y="17925"/>
                    <a:pt x="14451" y="18243"/>
                    <a:pt x="15283" y="18243"/>
                  </a:cubicBezTo>
                  <a:cubicBezTo>
                    <a:pt x="16114" y="18243"/>
                    <a:pt x="16946" y="17925"/>
                    <a:pt x="17582" y="17289"/>
                  </a:cubicBezTo>
                  <a:cubicBezTo>
                    <a:pt x="18887" y="15985"/>
                    <a:pt x="18887" y="13929"/>
                    <a:pt x="17582" y="12657"/>
                  </a:cubicBezTo>
                  <a:lnTo>
                    <a:pt x="5904" y="979"/>
                  </a:lnTo>
                  <a:cubicBezTo>
                    <a:pt x="5268" y="327"/>
                    <a:pt x="4436" y="1"/>
                    <a:pt x="3601" y="1"/>
                  </a:cubicBezTo>
                  <a:close/>
                </a:path>
              </a:pathLst>
            </a:custGeom>
            <a:solidFill>
              <a:srgbClr val="A855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58"/>
            <p:cNvSpPr/>
            <p:nvPr/>
          </p:nvSpPr>
          <p:spPr>
            <a:xfrm>
              <a:off x="1891950" y="3557800"/>
              <a:ext cx="512950" cy="496250"/>
            </a:xfrm>
            <a:custGeom>
              <a:avLst/>
              <a:gdLst/>
              <a:ahLst/>
              <a:cxnLst/>
              <a:rect l="l" t="t" r="r" b="b"/>
              <a:pathLst>
                <a:path w="20518" h="19850" extrusionOk="0">
                  <a:moveTo>
                    <a:pt x="3601" y="0"/>
                  </a:moveTo>
                  <a:cubicBezTo>
                    <a:pt x="2765" y="0"/>
                    <a:pt x="1925" y="318"/>
                    <a:pt x="1272" y="954"/>
                  </a:cubicBezTo>
                  <a:cubicBezTo>
                    <a:pt x="0" y="2227"/>
                    <a:pt x="0" y="4282"/>
                    <a:pt x="1272" y="5554"/>
                  </a:cubicBezTo>
                  <a:lnTo>
                    <a:pt x="14614" y="18895"/>
                  </a:lnTo>
                  <a:cubicBezTo>
                    <a:pt x="15250" y="19531"/>
                    <a:pt x="16082" y="19850"/>
                    <a:pt x="16913" y="19850"/>
                  </a:cubicBezTo>
                  <a:cubicBezTo>
                    <a:pt x="17745" y="19850"/>
                    <a:pt x="18577" y="19531"/>
                    <a:pt x="19213" y="18895"/>
                  </a:cubicBezTo>
                  <a:cubicBezTo>
                    <a:pt x="20518" y="17591"/>
                    <a:pt x="20518" y="15536"/>
                    <a:pt x="19213" y="14263"/>
                  </a:cubicBezTo>
                  <a:lnTo>
                    <a:pt x="5904" y="954"/>
                  </a:lnTo>
                  <a:cubicBezTo>
                    <a:pt x="5268" y="318"/>
                    <a:pt x="4436" y="0"/>
                    <a:pt x="3601" y="0"/>
                  </a:cubicBezTo>
                  <a:close/>
                </a:path>
              </a:pathLst>
            </a:custGeom>
            <a:solidFill>
              <a:srgbClr val="A855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58"/>
            <p:cNvSpPr/>
            <p:nvPr/>
          </p:nvSpPr>
          <p:spPr>
            <a:xfrm>
              <a:off x="4615700" y="3663200"/>
              <a:ext cx="1549475" cy="1549475"/>
            </a:xfrm>
            <a:custGeom>
              <a:avLst/>
              <a:gdLst/>
              <a:ahLst/>
              <a:cxnLst/>
              <a:rect l="l" t="t" r="r" b="b"/>
              <a:pathLst>
                <a:path w="61979" h="61979" extrusionOk="0">
                  <a:moveTo>
                    <a:pt x="0" y="0"/>
                  </a:moveTo>
                  <a:lnTo>
                    <a:pt x="0" y="61978"/>
                  </a:lnTo>
                  <a:lnTo>
                    <a:pt x="61978" y="61978"/>
                  </a:lnTo>
                  <a:lnTo>
                    <a:pt x="6197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58"/>
            <p:cNvSpPr/>
            <p:nvPr/>
          </p:nvSpPr>
          <p:spPr>
            <a:xfrm>
              <a:off x="3310900" y="4886450"/>
              <a:ext cx="1304825" cy="326225"/>
            </a:xfrm>
            <a:custGeom>
              <a:avLst/>
              <a:gdLst/>
              <a:ahLst/>
              <a:cxnLst/>
              <a:rect l="l" t="t" r="r" b="b"/>
              <a:pathLst>
                <a:path w="52193" h="13049" extrusionOk="0">
                  <a:moveTo>
                    <a:pt x="1" y="0"/>
                  </a:moveTo>
                  <a:lnTo>
                    <a:pt x="1" y="6524"/>
                  </a:lnTo>
                  <a:cubicBezTo>
                    <a:pt x="1" y="10112"/>
                    <a:pt x="2936" y="13048"/>
                    <a:pt x="6525" y="13048"/>
                  </a:cubicBezTo>
                  <a:lnTo>
                    <a:pt x="52192" y="13048"/>
                  </a:lnTo>
                  <a:lnTo>
                    <a:pt x="52192" y="0"/>
                  </a:lnTo>
                  <a:close/>
                </a:path>
              </a:pathLst>
            </a:custGeom>
            <a:solidFill>
              <a:srgbClr val="2B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58"/>
            <p:cNvSpPr/>
            <p:nvPr/>
          </p:nvSpPr>
          <p:spPr>
            <a:xfrm>
              <a:off x="2413850" y="2684600"/>
              <a:ext cx="489325" cy="733550"/>
            </a:xfrm>
            <a:custGeom>
              <a:avLst/>
              <a:gdLst/>
              <a:ahLst/>
              <a:cxnLst/>
              <a:rect l="l" t="t" r="r" b="b"/>
              <a:pathLst>
                <a:path w="19573" h="29342" extrusionOk="0">
                  <a:moveTo>
                    <a:pt x="1" y="1"/>
                  </a:moveTo>
                  <a:lnTo>
                    <a:pt x="1" y="19573"/>
                  </a:lnTo>
                  <a:cubicBezTo>
                    <a:pt x="1" y="24335"/>
                    <a:pt x="3426" y="28412"/>
                    <a:pt x="8123" y="29195"/>
                  </a:cubicBezTo>
                  <a:cubicBezTo>
                    <a:pt x="8688" y="29293"/>
                    <a:pt x="9252" y="29341"/>
                    <a:pt x="9809" y="29341"/>
                  </a:cubicBezTo>
                  <a:cubicBezTo>
                    <a:pt x="13883" y="29341"/>
                    <a:pt x="17612" y="26795"/>
                    <a:pt x="19018" y="22834"/>
                  </a:cubicBezTo>
                  <a:cubicBezTo>
                    <a:pt x="19377" y="21791"/>
                    <a:pt x="19573" y="20682"/>
                    <a:pt x="19573" y="19573"/>
                  </a:cubicBezTo>
                  <a:lnTo>
                    <a:pt x="19573" y="1"/>
                  </a:ln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58"/>
            <p:cNvSpPr/>
            <p:nvPr/>
          </p:nvSpPr>
          <p:spPr>
            <a:xfrm>
              <a:off x="2576950" y="2684600"/>
              <a:ext cx="326225" cy="570875"/>
            </a:xfrm>
            <a:custGeom>
              <a:avLst/>
              <a:gdLst/>
              <a:ahLst/>
              <a:cxnLst/>
              <a:rect l="l" t="t" r="r" b="b"/>
              <a:pathLst>
                <a:path w="13049" h="22835" extrusionOk="0">
                  <a:moveTo>
                    <a:pt x="1" y="1"/>
                  </a:moveTo>
                  <a:lnTo>
                    <a:pt x="1" y="13049"/>
                  </a:lnTo>
                  <a:cubicBezTo>
                    <a:pt x="1" y="18463"/>
                    <a:pt x="4372" y="22834"/>
                    <a:pt x="9787" y="22834"/>
                  </a:cubicBezTo>
                  <a:lnTo>
                    <a:pt x="12494" y="22834"/>
                  </a:lnTo>
                  <a:cubicBezTo>
                    <a:pt x="12853" y="21791"/>
                    <a:pt x="13049" y="20682"/>
                    <a:pt x="13049" y="19573"/>
                  </a:cubicBezTo>
                  <a:lnTo>
                    <a:pt x="13049" y="1"/>
                  </a:lnTo>
                  <a:close/>
                </a:path>
              </a:pathLst>
            </a:custGeom>
            <a:solidFill>
              <a:srgbClr val="D5A6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58"/>
            <p:cNvSpPr/>
            <p:nvPr/>
          </p:nvSpPr>
          <p:spPr>
            <a:xfrm>
              <a:off x="1924550" y="4030175"/>
              <a:ext cx="2691175" cy="856300"/>
            </a:xfrm>
            <a:custGeom>
              <a:avLst/>
              <a:gdLst/>
              <a:ahLst/>
              <a:cxnLst/>
              <a:rect l="l" t="t" r="r" b="b"/>
              <a:pathLst>
                <a:path w="107647" h="34252" extrusionOk="0">
                  <a:moveTo>
                    <a:pt x="17942" y="0"/>
                  </a:moveTo>
                  <a:lnTo>
                    <a:pt x="1" y="17941"/>
                  </a:lnTo>
                  <a:lnTo>
                    <a:pt x="8678" y="26618"/>
                  </a:lnTo>
                  <a:cubicBezTo>
                    <a:pt x="13571" y="31511"/>
                    <a:pt x="20193" y="34251"/>
                    <a:pt x="27108" y="34251"/>
                  </a:cubicBezTo>
                  <a:lnTo>
                    <a:pt x="75027" y="34251"/>
                  </a:lnTo>
                  <a:lnTo>
                    <a:pt x="88075" y="24465"/>
                  </a:lnTo>
                  <a:lnTo>
                    <a:pt x="99720" y="33207"/>
                  </a:lnTo>
                  <a:cubicBezTo>
                    <a:pt x="100633" y="33892"/>
                    <a:pt x="101742" y="34251"/>
                    <a:pt x="102851" y="34251"/>
                  </a:cubicBezTo>
                  <a:cubicBezTo>
                    <a:pt x="105494" y="34251"/>
                    <a:pt x="107646" y="32098"/>
                    <a:pt x="107646" y="29456"/>
                  </a:cubicBezTo>
                  <a:cubicBezTo>
                    <a:pt x="107646" y="28347"/>
                    <a:pt x="107255" y="27271"/>
                    <a:pt x="106537" y="26390"/>
                  </a:cubicBezTo>
                  <a:lnTo>
                    <a:pt x="95512" y="13146"/>
                  </a:lnTo>
                  <a:cubicBezTo>
                    <a:pt x="92870" y="9982"/>
                    <a:pt x="88955" y="8155"/>
                    <a:pt x="84845" y="8155"/>
                  </a:cubicBezTo>
                  <a:cubicBezTo>
                    <a:pt x="82660" y="8155"/>
                    <a:pt x="80539" y="8645"/>
                    <a:pt x="78615" y="9623"/>
                  </a:cubicBezTo>
                  <a:lnTo>
                    <a:pt x="68503" y="14679"/>
                  </a:lnTo>
                  <a:lnTo>
                    <a:pt x="32621" y="14679"/>
                  </a:lnTo>
                  <a:lnTo>
                    <a:pt x="17942" y="0"/>
                  </a:ln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58"/>
            <p:cNvSpPr/>
            <p:nvPr/>
          </p:nvSpPr>
          <p:spPr>
            <a:xfrm>
              <a:off x="3963300" y="3581650"/>
              <a:ext cx="652425" cy="1060175"/>
            </a:xfrm>
            <a:custGeom>
              <a:avLst/>
              <a:gdLst/>
              <a:ahLst/>
              <a:cxnLst/>
              <a:rect l="l" t="t" r="r" b="b"/>
              <a:pathLst>
                <a:path w="26097" h="42407" extrusionOk="0">
                  <a:moveTo>
                    <a:pt x="16310" y="0"/>
                  </a:moveTo>
                  <a:lnTo>
                    <a:pt x="1" y="16310"/>
                  </a:lnTo>
                  <a:lnTo>
                    <a:pt x="26096" y="42406"/>
                  </a:lnTo>
                  <a:lnTo>
                    <a:pt x="26096" y="9786"/>
                  </a:lnTo>
                  <a:lnTo>
                    <a:pt x="16310" y="0"/>
                  </a:ln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58"/>
            <p:cNvSpPr/>
            <p:nvPr/>
          </p:nvSpPr>
          <p:spPr>
            <a:xfrm>
              <a:off x="5186550" y="4152500"/>
              <a:ext cx="489325" cy="489325"/>
            </a:xfrm>
            <a:custGeom>
              <a:avLst/>
              <a:gdLst/>
              <a:ahLst/>
              <a:cxnLst/>
              <a:rect l="l" t="t" r="r" b="b"/>
              <a:pathLst>
                <a:path w="19573" h="19573" extrusionOk="0">
                  <a:moveTo>
                    <a:pt x="9786" y="0"/>
                  </a:moveTo>
                  <a:cubicBezTo>
                    <a:pt x="4371" y="0"/>
                    <a:pt x="0" y="4371"/>
                    <a:pt x="0" y="9786"/>
                  </a:cubicBezTo>
                  <a:cubicBezTo>
                    <a:pt x="0" y="15201"/>
                    <a:pt x="4371" y="19572"/>
                    <a:pt x="9786" y="19572"/>
                  </a:cubicBezTo>
                  <a:cubicBezTo>
                    <a:pt x="15201" y="19572"/>
                    <a:pt x="19572" y="15201"/>
                    <a:pt x="19572" y="9786"/>
                  </a:cubicBezTo>
                  <a:cubicBezTo>
                    <a:pt x="19572" y="4371"/>
                    <a:pt x="15201" y="0"/>
                    <a:pt x="9786" y="0"/>
                  </a:cubicBezTo>
                  <a:close/>
                </a:path>
              </a:pathLst>
            </a:custGeom>
            <a:solidFill>
              <a:srgbClr val="2B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58"/>
            <p:cNvSpPr/>
            <p:nvPr/>
          </p:nvSpPr>
          <p:spPr>
            <a:xfrm>
              <a:off x="3555550" y="482750"/>
              <a:ext cx="2609625" cy="2772725"/>
            </a:xfrm>
            <a:custGeom>
              <a:avLst/>
              <a:gdLst/>
              <a:ahLst/>
              <a:cxnLst/>
              <a:rect l="l" t="t" r="r" b="b"/>
              <a:pathLst>
                <a:path w="104385" h="110909" extrusionOk="0">
                  <a:moveTo>
                    <a:pt x="6525" y="1"/>
                  </a:moveTo>
                  <a:cubicBezTo>
                    <a:pt x="2936" y="1"/>
                    <a:pt x="1" y="2937"/>
                    <a:pt x="1" y="6525"/>
                  </a:cubicBezTo>
                  <a:lnTo>
                    <a:pt x="1" y="88075"/>
                  </a:lnTo>
                  <a:cubicBezTo>
                    <a:pt x="1" y="91663"/>
                    <a:pt x="2936" y="94599"/>
                    <a:pt x="6525" y="94599"/>
                  </a:cubicBezTo>
                  <a:lnTo>
                    <a:pt x="48930" y="94599"/>
                  </a:lnTo>
                  <a:lnTo>
                    <a:pt x="71764" y="110908"/>
                  </a:lnTo>
                  <a:lnTo>
                    <a:pt x="71764" y="94599"/>
                  </a:lnTo>
                  <a:lnTo>
                    <a:pt x="97860" y="94599"/>
                  </a:lnTo>
                  <a:cubicBezTo>
                    <a:pt x="101448" y="94599"/>
                    <a:pt x="104384" y="91663"/>
                    <a:pt x="104384" y="88075"/>
                  </a:cubicBezTo>
                  <a:lnTo>
                    <a:pt x="104384" y="6525"/>
                  </a:lnTo>
                  <a:cubicBezTo>
                    <a:pt x="104384" y="2937"/>
                    <a:pt x="101448" y="1"/>
                    <a:pt x="978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58"/>
            <p:cNvSpPr/>
            <p:nvPr/>
          </p:nvSpPr>
          <p:spPr>
            <a:xfrm>
              <a:off x="3881750" y="1053600"/>
              <a:ext cx="163125" cy="163125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58"/>
            <p:cNvSpPr/>
            <p:nvPr/>
          </p:nvSpPr>
          <p:spPr>
            <a:xfrm>
              <a:off x="4289500" y="1053600"/>
              <a:ext cx="489325" cy="163125"/>
            </a:xfrm>
            <a:custGeom>
              <a:avLst/>
              <a:gdLst/>
              <a:ahLst/>
              <a:cxnLst/>
              <a:rect l="l" t="t" r="r" b="b"/>
              <a:pathLst>
                <a:path w="19573" h="6525" extrusionOk="0">
                  <a:moveTo>
                    <a:pt x="0" y="1"/>
                  </a:moveTo>
                  <a:lnTo>
                    <a:pt x="0" y="6525"/>
                  </a:lnTo>
                  <a:lnTo>
                    <a:pt x="19572" y="6525"/>
                  </a:lnTo>
                  <a:lnTo>
                    <a:pt x="19572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58"/>
            <p:cNvSpPr/>
            <p:nvPr/>
          </p:nvSpPr>
          <p:spPr>
            <a:xfrm>
              <a:off x="4941900" y="1053600"/>
              <a:ext cx="163125" cy="163125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0" y="1"/>
                  </a:moveTo>
                  <a:lnTo>
                    <a:pt x="0" y="6525"/>
                  </a:lnTo>
                  <a:lnTo>
                    <a:pt x="6524" y="6525"/>
                  </a:lnTo>
                  <a:lnTo>
                    <a:pt x="6524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58"/>
            <p:cNvSpPr/>
            <p:nvPr/>
          </p:nvSpPr>
          <p:spPr>
            <a:xfrm>
              <a:off x="3881750" y="1379800"/>
              <a:ext cx="163125" cy="163125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58"/>
            <p:cNvSpPr/>
            <p:nvPr/>
          </p:nvSpPr>
          <p:spPr>
            <a:xfrm>
              <a:off x="4289500" y="1379800"/>
              <a:ext cx="244675" cy="163125"/>
            </a:xfrm>
            <a:custGeom>
              <a:avLst/>
              <a:gdLst/>
              <a:ahLst/>
              <a:cxnLst/>
              <a:rect l="l" t="t" r="r" b="b"/>
              <a:pathLst>
                <a:path w="9787" h="6525" extrusionOk="0">
                  <a:moveTo>
                    <a:pt x="0" y="1"/>
                  </a:moveTo>
                  <a:lnTo>
                    <a:pt x="0" y="6525"/>
                  </a:lnTo>
                  <a:lnTo>
                    <a:pt x="9786" y="6525"/>
                  </a:lnTo>
                  <a:lnTo>
                    <a:pt x="9786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58"/>
            <p:cNvSpPr/>
            <p:nvPr/>
          </p:nvSpPr>
          <p:spPr>
            <a:xfrm>
              <a:off x="4697250" y="1379800"/>
              <a:ext cx="897075" cy="163125"/>
            </a:xfrm>
            <a:custGeom>
              <a:avLst/>
              <a:gdLst/>
              <a:ahLst/>
              <a:cxnLst/>
              <a:rect l="l" t="t" r="r" b="b"/>
              <a:pathLst>
                <a:path w="35883" h="6525" extrusionOk="0">
                  <a:moveTo>
                    <a:pt x="0" y="1"/>
                  </a:moveTo>
                  <a:lnTo>
                    <a:pt x="0" y="6525"/>
                  </a:lnTo>
                  <a:lnTo>
                    <a:pt x="35882" y="6525"/>
                  </a:lnTo>
                  <a:lnTo>
                    <a:pt x="35882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58"/>
            <p:cNvSpPr/>
            <p:nvPr/>
          </p:nvSpPr>
          <p:spPr>
            <a:xfrm>
              <a:off x="3881750" y="1706000"/>
              <a:ext cx="163125" cy="163125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58"/>
            <p:cNvSpPr/>
            <p:nvPr/>
          </p:nvSpPr>
          <p:spPr>
            <a:xfrm>
              <a:off x="4289500" y="1706000"/>
              <a:ext cx="652425" cy="163125"/>
            </a:xfrm>
            <a:custGeom>
              <a:avLst/>
              <a:gdLst/>
              <a:ahLst/>
              <a:cxnLst/>
              <a:rect l="l" t="t" r="r" b="b"/>
              <a:pathLst>
                <a:path w="26097" h="6525" extrusionOk="0">
                  <a:moveTo>
                    <a:pt x="0" y="1"/>
                  </a:moveTo>
                  <a:lnTo>
                    <a:pt x="0" y="6525"/>
                  </a:lnTo>
                  <a:lnTo>
                    <a:pt x="26096" y="6525"/>
                  </a:lnTo>
                  <a:lnTo>
                    <a:pt x="26096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58"/>
            <p:cNvSpPr/>
            <p:nvPr/>
          </p:nvSpPr>
          <p:spPr>
            <a:xfrm>
              <a:off x="5105000" y="1706000"/>
              <a:ext cx="163125" cy="163125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0" y="1"/>
                  </a:moveTo>
                  <a:lnTo>
                    <a:pt x="0" y="6525"/>
                  </a:lnTo>
                  <a:lnTo>
                    <a:pt x="6524" y="6525"/>
                  </a:lnTo>
                  <a:lnTo>
                    <a:pt x="6524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58"/>
            <p:cNvSpPr/>
            <p:nvPr/>
          </p:nvSpPr>
          <p:spPr>
            <a:xfrm>
              <a:off x="3881750" y="2032200"/>
              <a:ext cx="163125" cy="163125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58"/>
            <p:cNvSpPr/>
            <p:nvPr/>
          </p:nvSpPr>
          <p:spPr>
            <a:xfrm>
              <a:off x="4289500" y="2032200"/>
              <a:ext cx="1141725" cy="163125"/>
            </a:xfrm>
            <a:custGeom>
              <a:avLst/>
              <a:gdLst/>
              <a:ahLst/>
              <a:cxnLst/>
              <a:rect l="l" t="t" r="r" b="b"/>
              <a:pathLst>
                <a:path w="45669" h="6525" extrusionOk="0">
                  <a:moveTo>
                    <a:pt x="0" y="1"/>
                  </a:moveTo>
                  <a:lnTo>
                    <a:pt x="0" y="6525"/>
                  </a:lnTo>
                  <a:lnTo>
                    <a:pt x="45668" y="6525"/>
                  </a:lnTo>
                  <a:lnTo>
                    <a:pt x="45668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58"/>
            <p:cNvSpPr/>
            <p:nvPr/>
          </p:nvSpPr>
          <p:spPr>
            <a:xfrm>
              <a:off x="5594300" y="2032200"/>
              <a:ext cx="163125" cy="163125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0" y="1"/>
                  </a:moveTo>
                  <a:lnTo>
                    <a:pt x="0" y="6525"/>
                  </a:lnTo>
                  <a:lnTo>
                    <a:pt x="6524" y="6525"/>
                  </a:lnTo>
                  <a:lnTo>
                    <a:pt x="6524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58"/>
            <p:cNvSpPr/>
            <p:nvPr/>
          </p:nvSpPr>
          <p:spPr>
            <a:xfrm>
              <a:off x="3881750" y="2358400"/>
              <a:ext cx="163125" cy="163125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58"/>
            <p:cNvSpPr/>
            <p:nvPr/>
          </p:nvSpPr>
          <p:spPr>
            <a:xfrm>
              <a:off x="4289500" y="2358400"/>
              <a:ext cx="733975" cy="163125"/>
            </a:xfrm>
            <a:custGeom>
              <a:avLst/>
              <a:gdLst/>
              <a:ahLst/>
              <a:cxnLst/>
              <a:rect l="l" t="t" r="r" b="b"/>
              <a:pathLst>
                <a:path w="29359" h="6525" extrusionOk="0">
                  <a:moveTo>
                    <a:pt x="0" y="1"/>
                  </a:moveTo>
                  <a:lnTo>
                    <a:pt x="0" y="6525"/>
                  </a:lnTo>
                  <a:lnTo>
                    <a:pt x="29358" y="6525"/>
                  </a:lnTo>
                  <a:lnTo>
                    <a:pt x="29358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58"/>
            <p:cNvSpPr/>
            <p:nvPr/>
          </p:nvSpPr>
          <p:spPr>
            <a:xfrm>
              <a:off x="5186550" y="2358400"/>
              <a:ext cx="163125" cy="163125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0" y="1"/>
                  </a:moveTo>
                  <a:lnTo>
                    <a:pt x="0" y="6525"/>
                  </a:lnTo>
                  <a:lnTo>
                    <a:pt x="6524" y="6525"/>
                  </a:lnTo>
                  <a:lnTo>
                    <a:pt x="6524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58"/>
            <p:cNvSpPr/>
            <p:nvPr/>
          </p:nvSpPr>
          <p:spPr>
            <a:xfrm>
              <a:off x="2413850" y="2358400"/>
              <a:ext cx="652425" cy="733975"/>
            </a:xfrm>
            <a:custGeom>
              <a:avLst/>
              <a:gdLst/>
              <a:ahLst/>
              <a:cxnLst/>
              <a:rect l="l" t="t" r="r" b="b"/>
              <a:pathLst>
                <a:path w="26097" h="29359" extrusionOk="0">
                  <a:moveTo>
                    <a:pt x="9787" y="1"/>
                  </a:moveTo>
                  <a:lnTo>
                    <a:pt x="1" y="9787"/>
                  </a:lnTo>
                  <a:lnTo>
                    <a:pt x="1" y="16311"/>
                  </a:lnTo>
                  <a:cubicBezTo>
                    <a:pt x="1" y="23520"/>
                    <a:pt x="5840" y="29359"/>
                    <a:pt x="13049" y="29359"/>
                  </a:cubicBezTo>
                  <a:cubicBezTo>
                    <a:pt x="20258" y="29359"/>
                    <a:pt x="26097" y="23520"/>
                    <a:pt x="26097" y="16311"/>
                  </a:cubicBezTo>
                  <a:lnTo>
                    <a:pt x="26097" y="1"/>
                  </a:ln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58"/>
            <p:cNvSpPr/>
            <p:nvPr/>
          </p:nvSpPr>
          <p:spPr>
            <a:xfrm>
              <a:off x="2413850" y="2032200"/>
              <a:ext cx="815525" cy="570875"/>
            </a:xfrm>
            <a:custGeom>
              <a:avLst/>
              <a:gdLst/>
              <a:ahLst/>
              <a:cxnLst/>
              <a:rect l="l" t="t" r="r" b="b"/>
              <a:pathLst>
                <a:path w="32621" h="22835" extrusionOk="0">
                  <a:moveTo>
                    <a:pt x="13049" y="1"/>
                  </a:moveTo>
                  <a:cubicBezTo>
                    <a:pt x="5840" y="1"/>
                    <a:pt x="1" y="5840"/>
                    <a:pt x="1" y="13049"/>
                  </a:cubicBezTo>
                  <a:lnTo>
                    <a:pt x="1" y="22835"/>
                  </a:lnTo>
                  <a:lnTo>
                    <a:pt x="9787" y="13049"/>
                  </a:lnTo>
                  <a:lnTo>
                    <a:pt x="26097" y="13049"/>
                  </a:lnTo>
                  <a:lnTo>
                    <a:pt x="29293" y="11450"/>
                  </a:lnTo>
                  <a:cubicBezTo>
                    <a:pt x="31316" y="10439"/>
                    <a:pt x="32621" y="8351"/>
                    <a:pt x="32621" y="6035"/>
                  </a:cubicBezTo>
                  <a:cubicBezTo>
                    <a:pt x="32621" y="2708"/>
                    <a:pt x="29913" y="1"/>
                    <a:pt x="26586" y="1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58"/>
            <p:cNvSpPr/>
            <p:nvPr/>
          </p:nvSpPr>
          <p:spPr>
            <a:xfrm>
              <a:off x="3718650" y="645850"/>
              <a:ext cx="163125" cy="163125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3263" y="1"/>
                  </a:moveTo>
                  <a:cubicBezTo>
                    <a:pt x="1468" y="1"/>
                    <a:pt x="1" y="1469"/>
                    <a:pt x="1" y="3263"/>
                  </a:cubicBezTo>
                  <a:cubicBezTo>
                    <a:pt x="1" y="5057"/>
                    <a:pt x="1468" y="6525"/>
                    <a:pt x="3263" y="6525"/>
                  </a:cubicBezTo>
                  <a:cubicBezTo>
                    <a:pt x="5057" y="6525"/>
                    <a:pt x="6525" y="5057"/>
                    <a:pt x="6525" y="3263"/>
                  </a:cubicBezTo>
                  <a:cubicBezTo>
                    <a:pt x="6525" y="1469"/>
                    <a:pt x="5057" y="1"/>
                    <a:pt x="3263" y="1"/>
                  </a:cubicBezTo>
                  <a:close/>
                </a:path>
              </a:pathLst>
            </a:custGeom>
            <a:solidFill>
              <a:srgbClr val="1982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58"/>
            <p:cNvSpPr/>
            <p:nvPr/>
          </p:nvSpPr>
          <p:spPr>
            <a:xfrm>
              <a:off x="3963300" y="645850"/>
              <a:ext cx="163125" cy="163125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3263" y="1"/>
                  </a:moveTo>
                  <a:cubicBezTo>
                    <a:pt x="1468" y="1"/>
                    <a:pt x="1" y="1469"/>
                    <a:pt x="1" y="3263"/>
                  </a:cubicBezTo>
                  <a:cubicBezTo>
                    <a:pt x="1" y="5057"/>
                    <a:pt x="1468" y="6525"/>
                    <a:pt x="3263" y="6525"/>
                  </a:cubicBezTo>
                  <a:cubicBezTo>
                    <a:pt x="5057" y="6525"/>
                    <a:pt x="6525" y="5057"/>
                    <a:pt x="6525" y="3263"/>
                  </a:cubicBezTo>
                  <a:cubicBezTo>
                    <a:pt x="6525" y="1469"/>
                    <a:pt x="5057" y="1"/>
                    <a:pt x="3263" y="1"/>
                  </a:cubicBezTo>
                  <a:close/>
                </a:path>
              </a:pathLst>
            </a:custGeom>
            <a:solidFill>
              <a:srgbClr val="22A2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58"/>
            <p:cNvSpPr/>
            <p:nvPr/>
          </p:nvSpPr>
          <p:spPr>
            <a:xfrm>
              <a:off x="4207950" y="645850"/>
              <a:ext cx="163125" cy="163125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3262" y="1"/>
                  </a:moveTo>
                  <a:cubicBezTo>
                    <a:pt x="1468" y="1"/>
                    <a:pt x="1" y="1469"/>
                    <a:pt x="1" y="3263"/>
                  </a:cubicBezTo>
                  <a:cubicBezTo>
                    <a:pt x="1" y="5057"/>
                    <a:pt x="1468" y="6525"/>
                    <a:pt x="3262" y="6525"/>
                  </a:cubicBezTo>
                  <a:cubicBezTo>
                    <a:pt x="5057" y="6525"/>
                    <a:pt x="6524" y="5057"/>
                    <a:pt x="6524" y="3263"/>
                  </a:cubicBezTo>
                  <a:cubicBezTo>
                    <a:pt x="6524" y="1469"/>
                    <a:pt x="5057" y="1"/>
                    <a:pt x="3262" y="1"/>
                  </a:cubicBezTo>
                  <a:close/>
                </a:path>
              </a:pathLst>
            </a:custGeom>
            <a:solidFill>
              <a:srgbClr val="76A5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5" name="Google Shape;1505;p58"/>
          <p:cNvGrpSpPr/>
          <p:nvPr/>
        </p:nvGrpSpPr>
        <p:grpSpPr>
          <a:xfrm>
            <a:off x="2598300" y="1013625"/>
            <a:ext cx="95400" cy="3116250"/>
            <a:chOff x="4524300" y="1013625"/>
            <a:chExt cx="95400" cy="3116250"/>
          </a:xfrm>
        </p:grpSpPr>
        <p:sp>
          <p:nvSpPr>
            <p:cNvPr id="1506" name="Google Shape;1506;p58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58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58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58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58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58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5337" y="1"/>
            <a:ext cx="920933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030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2024-06-12 14-49-1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246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40"/>
          <p:cNvSpPr txBox="1">
            <a:spLocks noGrp="1"/>
          </p:cNvSpPr>
          <p:nvPr>
            <p:ph type="title"/>
          </p:nvPr>
        </p:nvSpPr>
        <p:spPr>
          <a:xfrm>
            <a:off x="1913410" y="2241238"/>
            <a:ext cx="5337600" cy="11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accent1"/>
                </a:solidFill>
              </a:rPr>
              <a:t>Merci pour votre attention</a:t>
            </a:r>
            <a:endParaRPr dirty="0">
              <a:solidFill>
                <a:schemeClr val="accent5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p29"/>
          <p:cNvSpPr txBox="1">
            <a:spLocks noGrp="1"/>
          </p:cNvSpPr>
          <p:nvPr>
            <p:ph type="title"/>
          </p:nvPr>
        </p:nvSpPr>
        <p:spPr>
          <a:xfrm>
            <a:off x="417441" y="14039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Plan</a:t>
            </a:r>
            <a:endParaRPr dirty="0"/>
          </a:p>
        </p:txBody>
      </p:sp>
      <p:sp>
        <p:nvSpPr>
          <p:cNvPr id="674" name="Google Shape;674;p29"/>
          <p:cNvSpPr txBox="1">
            <a:spLocks noGrp="1"/>
          </p:cNvSpPr>
          <p:nvPr>
            <p:ph type="subTitle" idx="1"/>
          </p:nvPr>
        </p:nvSpPr>
        <p:spPr>
          <a:xfrm>
            <a:off x="368138" y="1540957"/>
            <a:ext cx="23172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Introduction</a:t>
            </a:r>
            <a:endParaRPr dirty="0"/>
          </a:p>
        </p:txBody>
      </p:sp>
      <p:sp>
        <p:nvSpPr>
          <p:cNvPr id="675" name="Google Shape;675;p29"/>
          <p:cNvSpPr txBox="1">
            <a:spLocks noGrp="1"/>
          </p:cNvSpPr>
          <p:nvPr>
            <p:ph type="title" idx="2"/>
          </p:nvPr>
        </p:nvSpPr>
        <p:spPr>
          <a:xfrm>
            <a:off x="1017215" y="1088666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677" name="Google Shape;677;p29"/>
          <p:cNvSpPr txBox="1">
            <a:spLocks noGrp="1"/>
          </p:cNvSpPr>
          <p:nvPr>
            <p:ph type="subTitle" idx="4"/>
          </p:nvPr>
        </p:nvSpPr>
        <p:spPr>
          <a:xfrm>
            <a:off x="3017720" y="1540957"/>
            <a:ext cx="2712880" cy="36378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fr-FR" dirty="0"/>
              <a:t>Fonctionnalités principales</a:t>
            </a:r>
            <a:endParaRPr dirty="0"/>
          </a:p>
        </p:txBody>
      </p:sp>
      <p:sp>
        <p:nvSpPr>
          <p:cNvPr id="678" name="Google Shape;678;p29"/>
          <p:cNvSpPr txBox="1">
            <a:spLocks noGrp="1"/>
          </p:cNvSpPr>
          <p:nvPr>
            <p:ph type="title" idx="5"/>
          </p:nvPr>
        </p:nvSpPr>
        <p:spPr>
          <a:xfrm>
            <a:off x="3663075" y="1030745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680" name="Google Shape;680;p29"/>
          <p:cNvSpPr txBox="1">
            <a:spLocks noGrp="1"/>
          </p:cNvSpPr>
          <p:nvPr>
            <p:ph type="subTitle" idx="7"/>
          </p:nvPr>
        </p:nvSpPr>
        <p:spPr>
          <a:xfrm>
            <a:off x="6211910" y="1672653"/>
            <a:ext cx="221204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fr-FR" dirty="0"/>
              <a:t>Fonctionnement et architecture</a:t>
            </a:r>
          </a:p>
        </p:txBody>
      </p:sp>
      <p:sp>
        <p:nvSpPr>
          <p:cNvPr id="681" name="Google Shape;681;p29"/>
          <p:cNvSpPr txBox="1">
            <a:spLocks noGrp="1"/>
          </p:cNvSpPr>
          <p:nvPr>
            <p:ph type="title" idx="8"/>
          </p:nvPr>
        </p:nvSpPr>
        <p:spPr>
          <a:xfrm>
            <a:off x="6716550" y="998024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683" name="Google Shape;683;p29"/>
          <p:cNvSpPr txBox="1">
            <a:spLocks noGrp="1"/>
          </p:cNvSpPr>
          <p:nvPr>
            <p:ph type="subTitle" idx="13"/>
          </p:nvPr>
        </p:nvSpPr>
        <p:spPr>
          <a:xfrm>
            <a:off x="3136520" y="3021911"/>
            <a:ext cx="2233888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fr-FR" dirty="0"/>
              <a:t>Exemples pratiques</a:t>
            </a:r>
          </a:p>
        </p:txBody>
      </p:sp>
      <p:sp>
        <p:nvSpPr>
          <p:cNvPr id="684" name="Google Shape;684;p29"/>
          <p:cNvSpPr txBox="1">
            <a:spLocks noGrp="1"/>
          </p:cNvSpPr>
          <p:nvPr>
            <p:ph type="title" idx="14"/>
          </p:nvPr>
        </p:nvSpPr>
        <p:spPr>
          <a:xfrm>
            <a:off x="3702284" y="2569620"/>
            <a:ext cx="1058523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05</a:t>
            </a:r>
            <a:endParaRPr dirty="0"/>
          </a:p>
        </p:txBody>
      </p:sp>
      <p:sp>
        <p:nvSpPr>
          <p:cNvPr id="686" name="Google Shape;686;p29"/>
          <p:cNvSpPr txBox="1">
            <a:spLocks noGrp="1"/>
          </p:cNvSpPr>
          <p:nvPr>
            <p:ph type="subTitle" idx="16"/>
          </p:nvPr>
        </p:nvSpPr>
        <p:spPr>
          <a:xfrm>
            <a:off x="6211910" y="3021911"/>
            <a:ext cx="23172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Conclusion</a:t>
            </a:r>
            <a:endParaRPr dirty="0"/>
          </a:p>
        </p:txBody>
      </p:sp>
      <p:sp>
        <p:nvSpPr>
          <p:cNvPr id="687" name="Google Shape;687;p29"/>
          <p:cNvSpPr txBox="1">
            <a:spLocks noGrp="1"/>
          </p:cNvSpPr>
          <p:nvPr>
            <p:ph type="title" idx="17"/>
          </p:nvPr>
        </p:nvSpPr>
        <p:spPr>
          <a:xfrm>
            <a:off x="6821535" y="2569620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06</a:t>
            </a:r>
            <a:endParaRPr dirty="0"/>
          </a:p>
        </p:txBody>
      </p:sp>
      <p:sp>
        <p:nvSpPr>
          <p:cNvPr id="25" name="Google Shape;677;p29"/>
          <p:cNvSpPr txBox="1">
            <a:spLocks noGrp="1"/>
          </p:cNvSpPr>
          <p:nvPr>
            <p:ph type="subTitle" idx="4"/>
          </p:nvPr>
        </p:nvSpPr>
        <p:spPr>
          <a:xfrm>
            <a:off x="193040" y="3079832"/>
            <a:ext cx="2712880" cy="36378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fr-FR" dirty="0"/>
              <a:t>Pipeline de données</a:t>
            </a:r>
          </a:p>
        </p:txBody>
      </p:sp>
      <p:sp>
        <p:nvSpPr>
          <p:cNvPr id="26" name="Google Shape;678;p29"/>
          <p:cNvSpPr txBox="1">
            <a:spLocks noGrp="1"/>
          </p:cNvSpPr>
          <p:nvPr>
            <p:ph type="title" idx="5"/>
          </p:nvPr>
        </p:nvSpPr>
        <p:spPr>
          <a:xfrm>
            <a:off x="838395" y="2569620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04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p41"/>
          <p:cNvSpPr txBox="1">
            <a:spLocks noGrp="1"/>
          </p:cNvSpPr>
          <p:nvPr>
            <p:ph type="title"/>
          </p:nvPr>
        </p:nvSpPr>
        <p:spPr>
          <a:xfrm>
            <a:off x="3196729" y="1515518"/>
            <a:ext cx="1599000" cy="12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01</a:t>
            </a:r>
            <a:endParaRPr dirty="0"/>
          </a:p>
        </p:txBody>
      </p:sp>
      <p:sp>
        <p:nvSpPr>
          <p:cNvPr id="930" name="Google Shape;930;p41"/>
          <p:cNvSpPr txBox="1">
            <a:spLocks noGrp="1"/>
          </p:cNvSpPr>
          <p:nvPr>
            <p:ph type="title" idx="2"/>
          </p:nvPr>
        </p:nvSpPr>
        <p:spPr>
          <a:xfrm>
            <a:off x="3005421" y="2543428"/>
            <a:ext cx="2622000" cy="88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fr-FR" dirty="0"/>
              <a:t>Introduction</a:t>
            </a:r>
          </a:p>
        </p:txBody>
      </p:sp>
      <p:grpSp>
        <p:nvGrpSpPr>
          <p:cNvPr id="931" name="Google Shape;931;p41"/>
          <p:cNvGrpSpPr/>
          <p:nvPr/>
        </p:nvGrpSpPr>
        <p:grpSpPr>
          <a:xfrm>
            <a:off x="6351340" y="1383010"/>
            <a:ext cx="2301266" cy="2377467"/>
            <a:chOff x="6945936" y="1456203"/>
            <a:chExt cx="2159597" cy="2231107"/>
          </a:xfrm>
        </p:grpSpPr>
        <p:sp>
          <p:nvSpPr>
            <p:cNvPr id="932" name="Google Shape;932;p41"/>
            <p:cNvSpPr/>
            <p:nvPr/>
          </p:nvSpPr>
          <p:spPr>
            <a:xfrm>
              <a:off x="7643769" y="1456203"/>
              <a:ext cx="1461763" cy="1846434"/>
            </a:xfrm>
            <a:custGeom>
              <a:avLst/>
              <a:gdLst/>
              <a:ahLst/>
              <a:cxnLst/>
              <a:rect l="l" t="t" r="r" b="b"/>
              <a:pathLst>
                <a:path w="123957" h="156577" extrusionOk="0">
                  <a:moveTo>
                    <a:pt x="1" y="1"/>
                  </a:moveTo>
                  <a:lnTo>
                    <a:pt x="1" y="16311"/>
                  </a:lnTo>
                  <a:lnTo>
                    <a:pt x="107646" y="16311"/>
                  </a:lnTo>
                  <a:lnTo>
                    <a:pt x="107646" y="156576"/>
                  </a:lnTo>
                  <a:lnTo>
                    <a:pt x="123956" y="156576"/>
                  </a:lnTo>
                  <a:lnTo>
                    <a:pt x="1239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41"/>
            <p:cNvSpPr/>
            <p:nvPr/>
          </p:nvSpPr>
          <p:spPr>
            <a:xfrm>
              <a:off x="7451434" y="1648538"/>
              <a:ext cx="1461763" cy="1846434"/>
            </a:xfrm>
            <a:custGeom>
              <a:avLst/>
              <a:gdLst/>
              <a:ahLst/>
              <a:cxnLst/>
              <a:rect l="l" t="t" r="r" b="b"/>
              <a:pathLst>
                <a:path w="123957" h="156577" extrusionOk="0">
                  <a:moveTo>
                    <a:pt x="1" y="1"/>
                  </a:moveTo>
                  <a:lnTo>
                    <a:pt x="1" y="16311"/>
                  </a:lnTo>
                  <a:lnTo>
                    <a:pt x="81550" y="16311"/>
                  </a:lnTo>
                  <a:lnTo>
                    <a:pt x="107646" y="42407"/>
                  </a:lnTo>
                  <a:lnTo>
                    <a:pt x="107646" y="156576"/>
                  </a:lnTo>
                  <a:lnTo>
                    <a:pt x="123956" y="156576"/>
                  </a:lnTo>
                  <a:lnTo>
                    <a:pt x="123956" y="140266"/>
                  </a:lnTo>
                  <a:lnTo>
                    <a:pt x="1239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41"/>
            <p:cNvSpPr/>
            <p:nvPr/>
          </p:nvSpPr>
          <p:spPr>
            <a:xfrm>
              <a:off x="7259100" y="1840875"/>
              <a:ext cx="1487174" cy="1846434"/>
            </a:xfrm>
            <a:custGeom>
              <a:avLst/>
              <a:gdLst/>
              <a:ahLst/>
              <a:cxnLst/>
              <a:rect l="l" t="t" r="r" b="b"/>
              <a:pathLst>
                <a:path w="123957" h="156577" extrusionOk="0">
                  <a:moveTo>
                    <a:pt x="1" y="1"/>
                  </a:moveTo>
                  <a:lnTo>
                    <a:pt x="1" y="156576"/>
                  </a:lnTo>
                  <a:lnTo>
                    <a:pt x="123956" y="156576"/>
                  </a:lnTo>
                  <a:lnTo>
                    <a:pt x="123956" y="27043"/>
                  </a:lnTo>
                  <a:lnTo>
                    <a:pt x="9802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41"/>
            <p:cNvSpPr/>
            <p:nvPr/>
          </p:nvSpPr>
          <p:spPr>
            <a:xfrm>
              <a:off x="6945936" y="2917954"/>
              <a:ext cx="769354" cy="769354"/>
            </a:xfrm>
            <a:custGeom>
              <a:avLst/>
              <a:gdLst/>
              <a:ahLst/>
              <a:cxnLst/>
              <a:rect l="l" t="t" r="r" b="b"/>
              <a:pathLst>
                <a:path w="65241" h="65241" extrusionOk="0">
                  <a:moveTo>
                    <a:pt x="26097" y="0"/>
                  </a:moveTo>
                  <a:lnTo>
                    <a:pt x="26097" y="10732"/>
                  </a:lnTo>
                  <a:cubicBezTo>
                    <a:pt x="24596" y="11189"/>
                    <a:pt x="23128" y="11776"/>
                    <a:pt x="21758" y="12526"/>
                  </a:cubicBezTo>
                  <a:lnTo>
                    <a:pt x="21726" y="12526"/>
                  </a:lnTo>
                  <a:lnTo>
                    <a:pt x="14158" y="4926"/>
                  </a:lnTo>
                  <a:lnTo>
                    <a:pt x="4927" y="14157"/>
                  </a:lnTo>
                  <a:lnTo>
                    <a:pt x="12527" y="21758"/>
                  </a:lnTo>
                  <a:cubicBezTo>
                    <a:pt x="11777" y="23128"/>
                    <a:pt x="11190" y="24596"/>
                    <a:pt x="10733" y="26096"/>
                  </a:cubicBezTo>
                  <a:lnTo>
                    <a:pt x="1" y="26096"/>
                  </a:lnTo>
                  <a:lnTo>
                    <a:pt x="1" y="39144"/>
                  </a:lnTo>
                  <a:lnTo>
                    <a:pt x="10733" y="39144"/>
                  </a:lnTo>
                  <a:cubicBezTo>
                    <a:pt x="11190" y="40645"/>
                    <a:pt x="11777" y="42113"/>
                    <a:pt x="12527" y="43483"/>
                  </a:cubicBezTo>
                  <a:lnTo>
                    <a:pt x="12527" y="43515"/>
                  </a:lnTo>
                  <a:lnTo>
                    <a:pt x="4927" y="51083"/>
                  </a:lnTo>
                  <a:lnTo>
                    <a:pt x="14158" y="60315"/>
                  </a:lnTo>
                  <a:lnTo>
                    <a:pt x="21758" y="52714"/>
                  </a:lnTo>
                  <a:cubicBezTo>
                    <a:pt x="23128" y="53464"/>
                    <a:pt x="24596" y="54052"/>
                    <a:pt x="26097" y="54508"/>
                  </a:cubicBezTo>
                  <a:lnTo>
                    <a:pt x="26097" y="65240"/>
                  </a:lnTo>
                  <a:lnTo>
                    <a:pt x="39145" y="65240"/>
                  </a:lnTo>
                  <a:lnTo>
                    <a:pt x="39145" y="54508"/>
                  </a:lnTo>
                  <a:cubicBezTo>
                    <a:pt x="40645" y="54052"/>
                    <a:pt x="42113" y="53464"/>
                    <a:pt x="43483" y="52714"/>
                  </a:cubicBezTo>
                  <a:lnTo>
                    <a:pt x="51084" y="60315"/>
                  </a:lnTo>
                  <a:lnTo>
                    <a:pt x="60315" y="51083"/>
                  </a:lnTo>
                  <a:lnTo>
                    <a:pt x="52715" y="43515"/>
                  </a:lnTo>
                  <a:lnTo>
                    <a:pt x="52715" y="43483"/>
                  </a:lnTo>
                  <a:cubicBezTo>
                    <a:pt x="53465" y="42113"/>
                    <a:pt x="54052" y="40645"/>
                    <a:pt x="54509" y="39144"/>
                  </a:cubicBezTo>
                  <a:lnTo>
                    <a:pt x="65241" y="39144"/>
                  </a:lnTo>
                  <a:lnTo>
                    <a:pt x="65241" y="26096"/>
                  </a:lnTo>
                  <a:lnTo>
                    <a:pt x="54509" y="26096"/>
                  </a:lnTo>
                  <a:cubicBezTo>
                    <a:pt x="54052" y="24596"/>
                    <a:pt x="53465" y="23128"/>
                    <a:pt x="52715" y="21758"/>
                  </a:cubicBezTo>
                  <a:lnTo>
                    <a:pt x="60315" y="14157"/>
                  </a:lnTo>
                  <a:lnTo>
                    <a:pt x="51084" y="4926"/>
                  </a:lnTo>
                  <a:lnTo>
                    <a:pt x="43516" y="12526"/>
                  </a:lnTo>
                  <a:lnTo>
                    <a:pt x="43483" y="12526"/>
                  </a:lnTo>
                  <a:cubicBezTo>
                    <a:pt x="42113" y="11776"/>
                    <a:pt x="40645" y="11189"/>
                    <a:pt x="39145" y="10732"/>
                  </a:cubicBezTo>
                  <a:lnTo>
                    <a:pt x="39145" y="0"/>
                  </a:lnTo>
                  <a:close/>
                </a:path>
              </a:pathLst>
            </a:custGeom>
            <a:solidFill>
              <a:srgbClr val="67E0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41"/>
            <p:cNvSpPr/>
            <p:nvPr/>
          </p:nvSpPr>
          <p:spPr>
            <a:xfrm>
              <a:off x="7215206" y="3187224"/>
              <a:ext cx="230815" cy="230815"/>
            </a:xfrm>
            <a:custGeom>
              <a:avLst/>
              <a:gdLst/>
              <a:ahLst/>
              <a:cxnLst/>
              <a:rect l="l" t="t" r="r" b="b"/>
              <a:pathLst>
                <a:path w="19573" h="19573" extrusionOk="0">
                  <a:moveTo>
                    <a:pt x="9787" y="0"/>
                  </a:moveTo>
                  <a:cubicBezTo>
                    <a:pt x="4372" y="0"/>
                    <a:pt x="1" y="4371"/>
                    <a:pt x="1" y="9786"/>
                  </a:cubicBezTo>
                  <a:cubicBezTo>
                    <a:pt x="1" y="15201"/>
                    <a:pt x="4372" y="19572"/>
                    <a:pt x="9787" y="19572"/>
                  </a:cubicBezTo>
                  <a:cubicBezTo>
                    <a:pt x="15202" y="19572"/>
                    <a:pt x="19573" y="15201"/>
                    <a:pt x="19573" y="9786"/>
                  </a:cubicBezTo>
                  <a:cubicBezTo>
                    <a:pt x="19573" y="4371"/>
                    <a:pt x="15202" y="0"/>
                    <a:pt x="9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41"/>
            <p:cNvSpPr/>
            <p:nvPr/>
          </p:nvSpPr>
          <p:spPr>
            <a:xfrm>
              <a:off x="7489901" y="1994743"/>
              <a:ext cx="307749" cy="307749"/>
            </a:xfrm>
            <a:custGeom>
              <a:avLst/>
              <a:gdLst/>
              <a:ahLst/>
              <a:cxnLst/>
              <a:rect l="l" t="t" r="r" b="b"/>
              <a:pathLst>
                <a:path w="26097" h="26097" extrusionOk="0">
                  <a:moveTo>
                    <a:pt x="1" y="1"/>
                  </a:moveTo>
                  <a:lnTo>
                    <a:pt x="1" y="26097"/>
                  </a:lnTo>
                  <a:lnTo>
                    <a:pt x="26097" y="26097"/>
                  </a:lnTo>
                  <a:lnTo>
                    <a:pt x="26097" y="1"/>
                  </a:lnTo>
                  <a:close/>
                </a:path>
              </a:pathLst>
            </a:custGeom>
            <a:solidFill>
              <a:srgbClr val="BBB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41"/>
            <p:cNvSpPr/>
            <p:nvPr/>
          </p:nvSpPr>
          <p:spPr>
            <a:xfrm>
              <a:off x="7489901" y="2533283"/>
              <a:ext cx="307749" cy="307749"/>
            </a:xfrm>
            <a:custGeom>
              <a:avLst/>
              <a:gdLst/>
              <a:ahLst/>
              <a:cxnLst/>
              <a:rect l="l" t="t" r="r" b="b"/>
              <a:pathLst>
                <a:path w="26097" h="26097" extrusionOk="0">
                  <a:moveTo>
                    <a:pt x="1" y="1"/>
                  </a:moveTo>
                  <a:lnTo>
                    <a:pt x="1" y="26096"/>
                  </a:lnTo>
                  <a:lnTo>
                    <a:pt x="26097" y="26096"/>
                  </a:lnTo>
                  <a:lnTo>
                    <a:pt x="26097" y="1"/>
                  </a:lnTo>
                  <a:close/>
                </a:path>
              </a:pathLst>
            </a:custGeom>
            <a:solidFill>
              <a:srgbClr val="BBB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41"/>
            <p:cNvSpPr/>
            <p:nvPr/>
          </p:nvSpPr>
          <p:spPr>
            <a:xfrm>
              <a:off x="8259243" y="3148757"/>
              <a:ext cx="307749" cy="307749"/>
            </a:xfrm>
            <a:custGeom>
              <a:avLst/>
              <a:gdLst/>
              <a:ahLst/>
              <a:cxnLst/>
              <a:rect l="l" t="t" r="r" b="b"/>
              <a:pathLst>
                <a:path w="26097" h="26097" extrusionOk="0">
                  <a:moveTo>
                    <a:pt x="13048" y="0"/>
                  </a:moveTo>
                  <a:cubicBezTo>
                    <a:pt x="5839" y="0"/>
                    <a:pt x="0" y="5839"/>
                    <a:pt x="0" y="13048"/>
                  </a:cubicBezTo>
                  <a:cubicBezTo>
                    <a:pt x="0" y="20257"/>
                    <a:pt x="5839" y="26096"/>
                    <a:pt x="13048" y="26096"/>
                  </a:cubicBezTo>
                  <a:cubicBezTo>
                    <a:pt x="20257" y="26096"/>
                    <a:pt x="26096" y="20257"/>
                    <a:pt x="26096" y="13048"/>
                  </a:cubicBezTo>
                  <a:cubicBezTo>
                    <a:pt x="26096" y="5839"/>
                    <a:pt x="20257" y="0"/>
                    <a:pt x="13048" y="0"/>
                  </a:cubicBezTo>
                  <a:close/>
                </a:path>
              </a:pathLst>
            </a:custGeom>
            <a:solidFill>
              <a:srgbClr val="BBB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41"/>
            <p:cNvSpPr/>
            <p:nvPr/>
          </p:nvSpPr>
          <p:spPr>
            <a:xfrm>
              <a:off x="7913039" y="1956275"/>
              <a:ext cx="384683" cy="76946"/>
            </a:xfrm>
            <a:custGeom>
              <a:avLst/>
              <a:gdLst/>
              <a:ahLst/>
              <a:cxnLst/>
              <a:rect l="l" t="t" r="r" b="b"/>
              <a:pathLst>
                <a:path w="32621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32620" y="6525"/>
                  </a:lnTo>
                  <a:lnTo>
                    <a:pt x="32620" y="1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41"/>
            <p:cNvSpPr/>
            <p:nvPr/>
          </p:nvSpPr>
          <p:spPr>
            <a:xfrm>
              <a:off x="7913039" y="2110144"/>
              <a:ext cx="384683" cy="76946"/>
            </a:xfrm>
            <a:custGeom>
              <a:avLst/>
              <a:gdLst/>
              <a:ahLst/>
              <a:cxnLst/>
              <a:rect l="l" t="t" r="r" b="b"/>
              <a:pathLst>
                <a:path w="32621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32620" y="6525"/>
                  </a:lnTo>
                  <a:lnTo>
                    <a:pt x="32620" y="1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41"/>
            <p:cNvSpPr/>
            <p:nvPr/>
          </p:nvSpPr>
          <p:spPr>
            <a:xfrm>
              <a:off x="7913039" y="2264013"/>
              <a:ext cx="384683" cy="76946"/>
            </a:xfrm>
            <a:custGeom>
              <a:avLst/>
              <a:gdLst/>
              <a:ahLst/>
              <a:cxnLst/>
              <a:rect l="l" t="t" r="r" b="b"/>
              <a:pathLst>
                <a:path w="32621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32620" y="6525"/>
                  </a:lnTo>
                  <a:lnTo>
                    <a:pt x="32620" y="1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41"/>
            <p:cNvSpPr/>
            <p:nvPr/>
          </p:nvSpPr>
          <p:spPr>
            <a:xfrm>
              <a:off x="7913039" y="2494815"/>
              <a:ext cx="615486" cy="76946"/>
            </a:xfrm>
            <a:custGeom>
              <a:avLst/>
              <a:gdLst/>
              <a:ahLst/>
              <a:cxnLst/>
              <a:rect l="l" t="t" r="r" b="b"/>
              <a:pathLst>
                <a:path w="52193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52192" y="6525"/>
                  </a:lnTo>
                  <a:lnTo>
                    <a:pt x="52192" y="1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41"/>
            <p:cNvSpPr/>
            <p:nvPr/>
          </p:nvSpPr>
          <p:spPr>
            <a:xfrm>
              <a:off x="7913039" y="2648684"/>
              <a:ext cx="615486" cy="76946"/>
            </a:xfrm>
            <a:custGeom>
              <a:avLst/>
              <a:gdLst/>
              <a:ahLst/>
              <a:cxnLst/>
              <a:rect l="l" t="t" r="r" b="b"/>
              <a:pathLst>
                <a:path w="52193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52192" y="6525"/>
                  </a:lnTo>
                  <a:lnTo>
                    <a:pt x="52192" y="1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41"/>
            <p:cNvSpPr/>
            <p:nvPr/>
          </p:nvSpPr>
          <p:spPr>
            <a:xfrm>
              <a:off x="7913039" y="2802552"/>
              <a:ext cx="615486" cy="76946"/>
            </a:xfrm>
            <a:custGeom>
              <a:avLst/>
              <a:gdLst/>
              <a:ahLst/>
              <a:cxnLst/>
              <a:rect l="l" t="t" r="r" b="b"/>
              <a:pathLst>
                <a:path w="52193" h="6525" extrusionOk="0">
                  <a:moveTo>
                    <a:pt x="1" y="0"/>
                  </a:moveTo>
                  <a:lnTo>
                    <a:pt x="1" y="6524"/>
                  </a:lnTo>
                  <a:lnTo>
                    <a:pt x="52192" y="6524"/>
                  </a:lnTo>
                  <a:lnTo>
                    <a:pt x="52192" y="0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41"/>
            <p:cNvSpPr/>
            <p:nvPr/>
          </p:nvSpPr>
          <p:spPr>
            <a:xfrm>
              <a:off x="7797638" y="3110290"/>
              <a:ext cx="346216" cy="76946"/>
            </a:xfrm>
            <a:custGeom>
              <a:avLst/>
              <a:gdLst/>
              <a:ahLst/>
              <a:cxnLst/>
              <a:rect l="l" t="t" r="r" b="b"/>
              <a:pathLst>
                <a:path w="29359" h="6525" extrusionOk="0">
                  <a:moveTo>
                    <a:pt x="1" y="0"/>
                  </a:moveTo>
                  <a:lnTo>
                    <a:pt x="1" y="6524"/>
                  </a:lnTo>
                  <a:lnTo>
                    <a:pt x="29359" y="6524"/>
                  </a:lnTo>
                  <a:lnTo>
                    <a:pt x="29359" y="0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41"/>
            <p:cNvSpPr/>
            <p:nvPr/>
          </p:nvSpPr>
          <p:spPr>
            <a:xfrm>
              <a:off x="7797638" y="3264158"/>
              <a:ext cx="346216" cy="76946"/>
            </a:xfrm>
            <a:custGeom>
              <a:avLst/>
              <a:gdLst/>
              <a:ahLst/>
              <a:cxnLst/>
              <a:rect l="l" t="t" r="r" b="b"/>
              <a:pathLst>
                <a:path w="29359" h="6525" extrusionOk="0">
                  <a:moveTo>
                    <a:pt x="1" y="0"/>
                  </a:moveTo>
                  <a:lnTo>
                    <a:pt x="1" y="6524"/>
                  </a:lnTo>
                  <a:lnTo>
                    <a:pt x="29359" y="6524"/>
                  </a:lnTo>
                  <a:lnTo>
                    <a:pt x="29359" y="0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41"/>
            <p:cNvSpPr/>
            <p:nvPr/>
          </p:nvSpPr>
          <p:spPr>
            <a:xfrm>
              <a:off x="7797638" y="3418027"/>
              <a:ext cx="346216" cy="76946"/>
            </a:xfrm>
            <a:custGeom>
              <a:avLst/>
              <a:gdLst/>
              <a:ahLst/>
              <a:cxnLst/>
              <a:rect l="l" t="t" r="r" b="b"/>
              <a:pathLst>
                <a:path w="29359" h="6525" extrusionOk="0">
                  <a:moveTo>
                    <a:pt x="1" y="0"/>
                  </a:moveTo>
                  <a:lnTo>
                    <a:pt x="1" y="6524"/>
                  </a:lnTo>
                  <a:lnTo>
                    <a:pt x="29359" y="6524"/>
                  </a:lnTo>
                  <a:lnTo>
                    <a:pt x="29359" y="0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41"/>
            <p:cNvSpPr/>
            <p:nvPr/>
          </p:nvSpPr>
          <p:spPr>
            <a:xfrm>
              <a:off x="8413100" y="1828800"/>
              <a:ext cx="333193" cy="319819"/>
            </a:xfrm>
            <a:custGeom>
              <a:avLst/>
              <a:gdLst/>
              <a:ahLst/>
              <a:cxnLst/>
              <a:rect l="l" t="t" r="r" b="b"/>
              <a:pathLst>
                <a:path w="26097" h="26097" extrusionOk="0">
                  <a:moveTo>
                    <a:pt x="0" y="1"/>
                  </a:moveTo>
                  <a:lnTo>
                    <a:pt x="0" y="26097"/>
                  </a:lnTo>
                  <a:lnTo>
                    <a:pt x="26096" y="2609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BBFFF"/>
            </a:solidFill>
            <a:ln w="9525" cap="flat" cmpd="sng">
              <a:solidFill>
                <a:srgbClr val="BBB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0" name="Google Shape;950;p41"/>
          <p:cNvGrpSpPr/>
          <p:nvPr/>
        </p:nvGrpSpPr>
        <p:grpSpPr>
          <a:xfrm>
            <a:off x="2598300" y="1013625"/>
            <a:ext cx="95400" cy="3116250"/>
            <a:chOff x="4524300" y="1013625"/>
            <a:chExt cx="95400" cy="3116250"/>
          </a:xfrm>
        </p:grpSpPr>
        <p:sp>
          <p:nvSpPr>
            <p:cNvPr id="951" name="Google Shape;951;p41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41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41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41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41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41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Google Shape;908;p39"/>
          <p:cNvSpPr txBox="1">
            <a:spLocks noGrp="1"/>
          </p:cNvSpPr>
          <p:nvPr>
            <p:ph type="body" idx="1"/>
          </p:nvPr>
        </p:nvSpPr>
        <p:spPr>
          <a:xfrm>
            <a:off x="4807958" y="2409124"/>
            <a:ext cx="4020036" cy="10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fr-FR" dirty="0"/>
              <a:t>ML.NET permet aux développeurs .NET d'ajouter facilement des fonctionnalités de machine </a:t>
            </a:r>
            <a:r>
              <a:rPr lang="fr-FR" dirty="0" err="1"/>
              <a:t>learning</a:t>
            </a:r>
            <a:r>
              <a:rPr lang="fr-FR" dirty="0"/>
              <a:t> sans utiliser d'autres </a:t>
            </a:r>
            <a:r>
              <a:rPr lang="fr-FR" dirty="0" smtClean="0"/>
              <a:t>langages</a:t>
            </a:r>
            <a:endParaRPr dirty="0"/>
          </a:p>
        </p:txBody>
      </p:sp>
      <p:sp>
        <p:nvSpPr>
          <p:cNvPr id="909" name="Google Shape;909;p39"/>
          <p:cNvSpPr txBox="1">
            <a:spLocks noGrp="1"/>
          </p:cNvSpPr>
          <p:nvPr>
            <p:ph type="body" idx="2"/>
          </p:nvPr>
        </p:nvSpPr>
        <p:spPr>
          <a:xfrm>
            <a:off x="1404580" y="2409124"/>
            <a:ext cx="3119718" cy="10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SzPts val="1100"/>
              <a:buNone/>
            </a:pPr>
            <a:r>
              <a:rPr lang="fr-FR" dirty="0"/>
              <a:t>ML.NET est un </a:t>
            </a:r>
            <a:r>
              <a:rPr lang="fr-FR" dirty="0" err="1"/>
              <a:t>framework</a:t>
            </a:r>
            <a:r>
              <a:rPr lang="fr-FR" dirty="0"/>
              <a:t> open-source de machine </a:t>
            </a:r>
            <a:r>
              <a:rPr lang="fr-FR" dirty="0" err="1"/>
              <a:t>learning</a:t>
            </a:r>
            <a:r>
              <a:rPr lang="fr-FR" dirty="0"/>
              <a:t> de Microsoft pour les applications .</a:t>
            </a:r>
            <a:r>
              <a:rPr lang="fr-FR" dirty="0" smtClean="0"/>
              <a:t>NET</a:t>
            </a:r>
            <a:endParaRPr dirty="0"/>
          </a:p>
        </p:txBody>
      </p:sp>
      <p:sp>
        <p:nvSpPr>
          <p:cNvPr id="910" name="Google Shape;910;p39"/>
          <p:cNvSpPr txBox="1">
            <a:spLocks noGrp="1"/>
          </p:cNvSpPr>
          <p:nvPr>
            <p:ph type="title" idx="3"/>
          </p:nvPr>
        </p:nvSpPr>
        <p:spPr>
          <a:xfrm>
            <a:off x="1760435" y="1866750"/>
            <a:ext cx="2145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fr-FR" dirty="0"/>
              <a:t>Définition </a:t>
            </a:r>
            <a:endParaRPr dirty="0"/>
          </a:p>
        </p:txBody>
      </p:sp>
      <p:sp>
        <p:nvSpPr>
          <p:cNvPr id="911" name="Google Shape;911;p39"/>
          <p:cNvSpPr txBox="1">
            <a:spLocks noGrp="1"/>
          </p:cNvSpPr>
          <p:nvPr>
            <p:ph type="title"/>
          </p:nvPr>
        </p:nvSpPr>
        <p:spPr>
          <a:xfrm>
            <a:off x="5870272" y="1841775"/>
            <a:ext cx="2145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fr-FR" dirty="0" smtClean="0"/>
              <a:t>Objectif</a:t>
            </a:r>
            <a:endParaRPr dirty="0"/>
          </a:p>
        </p:txBody>
      </p:sp>
      <p:grpSp>
        <p:nvGrpSpPr>
          <p:cNvPr id="912" name="Google Shape;912;p39"/>
          <p:cNvGrpSpPr/>
          <p:nvPr/>
        </p:nvGrpSpPr>
        <p:grpSpPr>
          <a:xfrm>
            <a:off x="4524300" y="1089825"/>
            <a:ext cx="95400" cy="3116250"/>
            <a:chOff x="4524300" y="1013625"/>
            <a:chExt cx="95400" cy="3116250"/>
          </a:xfrm>
        </p:grpSpPr>
        <p:sp>
          <p:nvSpPr>
            <p:cNvPr id="913" name="Google Shape;913;p39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9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9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9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9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9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634913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8" name="Google Shape;1298;p52"/>
          <p:cNvSpPr/>
          <p:nvPr/>
        </p:nvSpPr>
        <p:spPr>
          <a:xfrm>
            <a:off x="272833" y="2517787"/>
            <a:ext cx="1656821" cy="4497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0" name="Google Shape;1300;p52"/>
          <p:cNvSpPr/>
          <p:nvPr/>
        </p:nvSpPr>
        <p:spPr>
          <a:xfrm>
            <a:off x="272833" y="1430904"/>
            <a:ext cx="1656820" cy="4497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1" name="Google Shape;1301;p52"/>
          <p:cNvSpPr/>
          <p:nvPr/>
        </p:nvSpPr>
        <p:spPr>
          <a:xfrm>
            <a:off x="272831" y="3617260"/>
            <a:ext cx="1656821" cy="645458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2" name="Google Shape;1302;p52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fr-FR" dirty="0"/>
              <a:t> </a:t>
            </a:r>
            <a:r>
              <a:rPr lang="fr-FR" dirty="0" smtClean="0"/>
              <a:t>Histoire </a:t>
            </a:r>
            <a:r>
              <a:rPr lang="fr-FR" dirty="0"/>
              <a:t>du </a:t>
            </a:r>
            <a:r>
              <a:rPr lang="fr-FR" dirty="0" smtClean="0"/>
              <a:t>Développement </a:t>
            </a:r>
            <a:r>
              <a:rPr lang="fr-FR" dirty="0"/>
              <a:t>de ML.NET</a:t>
            </a:r>
            <a:endParaRPr dirty="0"/>
          </a:p>
        </p:txBody>
      </p:sp>
      <p:sp>
        <p:nvSpPr>
          <p:cNvPr id="1303" name="Google Shape;1303;p52"/>
          <p:cNvSpPr txBox="1">
            <a:spLocks noGrp="1"/>
          </p:cNvSpPr>
          <p:nvPr>
            <p:ph type="subTitle" idx="4294967295"/>
          </p:nvPr>
        </p:nvSpPr>
        <p:spPr>
          <a:xfrm>
            <a:off x="168088" y="1458567"/>
            <a:ext cx="1929653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buNone/>
            </a:pPr>
            <a:r>
              <a:rPr lang="fr-FR" sz="1800" dirty="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Origines internes</a:t>
            </a:r>
            <a:endParaRPr sz="1800" dirty="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304" name="Google Shape;1304;p52"/>
          <p:cNvSpPr txBox="1">
            <a:spLocks noGrp="1"/>
          </p:cNvSpPr>
          <p:nvPr>
            <p:ph type="subTitle" idx="4294967295"/>
          </p:nvPr>
        </p:nvSpPr>
        <p:spPr>
          <a:xfrm>
            <a:off x="195641" y="2540621"/>
            <a:ext cx="1874547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buNone/>
            </a:pPr>
            <a:r>
              <a:rPr lang="fr-FR" sz="1800" dirty="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Lancement public</a:t>
            </a:r>
            <a:endParaRPr sz="1800" dirty="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305" name="Google Shape;1305;p52"/>
          <p:cNvSpPr txBox="1">
            <a:spLocks noGrp="1"/>
          </p:cNvSpPr>
          <p:nvPr>
            <p:ph type="subTitle" idx="4294967295"/>
          </p:nvPr>
        </p:nvSpPr>
        <p:spPr>
          <a:xfrm>
            <a:off x="332055" y="3745139"/>
            <a:ext cx="1538371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buNone/>
            </a:pPr>
            <a:r>
              <a:rPr lang="fr-FR" sz="1800" dirty="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Évolution et améliorations</a:t>
            </a:r>
            <a:endParaRPr sz="1800" dirty="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307" name="Google Shape;1307;p52"/>
          <p:cNvSpPr/>
          <p:nvPr/>
        </p:nvSpPr>
        <p:spPr>
          <a:xfrm>
            <a:off x="2529704" y="1347924"/>
            <a:ext cx="6854654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0000" tIns="91425" rIns="274300" bIns="91425" anchor="ctr" anchorCtr="0">
            <a:noAutofit/>
          </a:bodyPr>
          <a:lstStyle/>
          <a:p>
            <a:pPr lvl="0">
              <a:buSzPts val="1100"/>
            </a:pPr>
            <a:r>
              <a:rPr lang="fr-FR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Avant de devenir un produit public, </a:t>
            </a:r>
            <a:r>
              <a:rPr lang="fr-FR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ML.NET a été utilisé en interne par Microsoft pendant plus de dix ans pour développer des modèles de machine </a:t>
            </a:r>
            <a:r>
              <a:rPr lang="fr-FR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learning</a:t>
            </a:r>
            <a:r>
              <a:rPr lang="fr-FR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pour Bing </a:t>
            </a:r>
            <a:r>
              <a:rPr lang="fr-FR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Ads</a:t>
            </a:r>
            <a:r>
              <a:rPr lang="fr-FR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PowerPoint Design </a:t>
            </a:r>
            <a:r>
              <a:rPr lang="fr-FR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Ideas</a:t>
            </a:r>
            <a:r>
              <a:rPr lang="fr-FR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et Windows Defender.</a:t>
            </a:r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08" name="Google Shape;1308;p52"/>
          <p:cNvSpPr/>
          <p:nvPr/>
        </p:nvSpPr>
        <p:spPr>
          <a:xfrm>
            <a:off x="2612077" y="3677418"/>
            <a:ext cx="6531923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91425" rIns="274300" bIns="91425" anchor="ctr" anchorCtr="0">
            <a:noAutofit/>
          </a:bodyPr>
          <a:lstStyle/>
          <a:p>
            <a:pPr lvl="0">
              <a:buSzPts val="1100"/>
            </a:pPr>
            <a:r>
              <a:rPr lang="fr-FR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ML.NET a été lancé avec la version 1.0 stable en mai 2019, après des mises à jour régulières depuis son annonce à la conférence </a:t>
            </a:r>
            <a:r>
              <a:rPr lang="fr-FR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Build</a:t>
            </a:r>
            <a:r>
              <a:rPr lang="fr-FR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2018.</a:t>
            </a:r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09" name="Google Shape;1309;p52"/>
          <p:cNvSpPr/>
          <p:nvPr/>
        </p:nvSpPr>
        <p:spPr>
          <a:xfrm>
            <a:off x="2770063" y="2489952"/>
            <a:ext cx="6373937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274300" bIns="91425" anchor="ctr" anchorCtr="0">
            <a:noAutofit/>
          </a:bodyPr>
          <a:lstStyle/>
          <a:p>
            <a:pPr lvl="0">
              <a:buSzPts val="1100"/>
            </a:pPr>
            <a:r>
              <a:rPr lang="fr-FR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En mai 2018, Microsoft a annoncé ML.NET à la conférence </a:t>
            </a:r>
            <a:r>
              <a:rPr lang="fr-FR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Build</a:t>
            </a:r>
            <a:r>
              <a:rPr lang="fr-FR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2018, passant d'une solution interne à un </a:t>
            </a:r>
            <a:r>
              <a:rPr lang="fr-FR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framework</a:t>
            </a:r>
            <a:r>
              <a:rPr lang="fr-FR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open-source pour tous les développeurs.</a:t>
            </a:r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311" name="Google Shape;1311;p52"/>
          <p:cNvCxnSpPr/>
          <p:nvPr/>
        </p:nvCxnSpPr>
        <p:spPr>
          <a:xfrm>
            <a:off x="2006958" y="1653367"/>
            <a:ext cx="6858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312" name="Google Shape;1312;p52"/>
          <p:cNvCxnSpPr/>
          <p:nvPr/>
        </p:nvCxnSpPr>
        <p:spPr>
          <a:xfrm>
            <a:off x="2006959" y="2730796"/>
            <a:ext cx="6858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313" name="Google Shape;1313;p52"/>
          <p:cNvCxnSpPr/>
          <p:nvPr/>
        </p:nvCxnSpPr>
        <p:spPr>
          <a:xfrm>
            <a:off x="2006958" y="3940166"/>
            <a:ext cx="6858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1217426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32"/>
          <p:cNvSpPr/>
          <p:nvPr/>
        </p:nvSpPr>
        <p:spPr>
          <a:xfrm rot="-2699901">
            <a:off x="7407425" y="763895"/>
            <a:ext cx="396231" cy="381115"/>
          </a:xfrm>
          <a:custGeom>
            <a:avLst/>
            <a:gdLst/>
            <a:ahLst/>
            <a:cxnLst/>
            <a:rect l="l" t="t" r="r" b="b"/>
            <a:pathLst>
              <a:path w="3304" h="3152" extrusionOk="0">
                <a:moveTo>
                  <a:pt x="1658" y="1"/>
                </a:moveTo>
                <a:cubicBezTo>
                  <a:pt x="853" y="1"/>
                  <a:pt x="162" y="612"/>
                  <a:pt x="87" y="1428"/>
                </a:cubicBezTo>
                <a:cubicBezTo>
                  <a:pt x="1" y="2294"/>
                  <a:pt x="635" y="3058"/>
                  <a:pt x="1501" y="3145"/>
                </a:cubicBezTo>
                <a:cubicBezTo>
                  <a:pt x="1550" y="3149"/>
                  <a:pt x="1598" y="3151"/>
                  <a:pt x="1647" y="3151"/>
                </a:cubicBezTo>
                <a:cubicBezTo>
                  <a:pt x="2451" y="3151"/>
                  <a:pt x="3142" y="2540"/>
                  <a:pt x="3217" y="1724"/>
                </a:cubicBezTo>
                <a:cubicBezTo>
                  <a:pt x="3304" y="858"/>
                  <a:pt x="2669" y="94"/>
                  <a:pt x="1804" y="7"/>
                </a:cubicBezTo>
                <a:cubicBezTo>
                  <a:pt x="1755" y="3"/>
                  <a:pt x="1706" y="1"/>
                  <a:pt x="1658" y="1"/>
                </a:cubicBezTo>
                <a:close/>
              </a:path>
            </a:pathLst>
          </a:custGeom>
          <a:solidFill>
            <a:srgbClr val="35C2DF">
              <a:alpha val="491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7" name="Google Shape;737;p32"/>
          <p:cNvSpPr/>
          <p:nvPr/>
        </p:nvSpPr>
        <p:spPr>
          <a:xfrm rot="-2699899">
            <a:off x="8186945" y="771717"/>
            <a:ext cx="429095" cy="380630"/>
          </a:xfrm>
          <a:custGeom>
            <a:avLst/>
            <a:gdLst/>
            <a:ahLst/>
            <a:cxnLst/>
            <a:rect l="l" t="t" r="r" b="b"/>
            <a:pathLst>
              <a:path w="3578" h="3148" extrusionOk="0">
                <a:moveTo>
                  <a:pt x="1788" y="0"/>
                </a:moveTo>
                <a:cubicBezTo>
                  <a:pt x="1172" y="0"/>
                  <a:pt x="587" y="366"/>
                  <a:pt x="332" y="968"/>
                </a:cubicBezTo>
                <a:cubicBezTo>
                  <a:pt x="0" y="1769"/>
                  <a:pt x="383" y="2692"/>
                  <a:pt x="1183" y="3024"/>
                </a:cubicBezTo>
                <a:cubicBezTo>
                  <a:pt x="1382" y="3108"/>
                  <a:pt x="1588" y="3147"/>
                  <a:pt x="1790" y="3147"/>
                </a:cubicBezTo>
                <a:cubicBezTo>
                  <a:pt x="2405" y="3147"/>
                  <a:pt x="2989" y="2782"/>
                  <a:pt x="3239" y="2180"/>
                </a:cubicBezTo>
                <a:cubicBezTo>
                  <a:pt x="3578" y="1379"/>
                  <a:pt x="3195" y="456"/>
                  <a:pt x="2395" y="124"/>
                </a:cubicBezTo>
                <a:cubicBezTo>
                  <a:pt x="2196" y="40"/>
                  <a:pt x="1990" y="0"/>
                  <a:pt x="1788" y="0"/>
                </a:cubicBezTo>
                <a:close/>
              </a:path>
            </a:pathLst>
          </a:custGeom>
          <a:solidFill>
            <a:srgbClr val="C8AEF8">
              <a:alpha val="586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8" name="Google Shape;738;p32"/>
          <p:cNvSpPr/>
          <p:nvPr/>
        </p:nvSpPr>
        <p:spPr>
          <a:xfrm rot="-2699901">
            <a:off x="8184911" y="1565716"/>
            <a:ext cx="415299" cy="380873"/>
          </a:xfrm>
          <a:custGeom>
            <a:avLst/>
            <a:gdLst/>
            <a:ahLst/>
            <a:cxnLst/>
            <a:rect l="l" t="t" r="r" b="b"/>
            <a:pathLst>
              <a:path w="3463" h="3150" extrusionOk="0">
                <a:moveTo>
                  <a:pt x="1740" y="0"/>
                </a:moveTo>
                <a:cubicBezTo>
                  <a:pt x="1022" y="0"/>
                  <a:pt x="376" y="485"/>
                  <a:pt x="203" y="1209"/>
                </a:cubicBezTo>
                <a:cubicBezTo>
                  <a:pt x="1" y="2060"/>
                  <a:pt x="527" y="2904"/>
                  <a:pt x="1371" y="3106"/>
                </a:cubicBezTo>
                <a:cubicBezTo>
                  <a:pt x="1493" y="3135"/>
                  <a:pt x="1615" y="3149"/>
                  <a:pt x="1735" y="3149"/>
                </a:cubicBezTo>
                <a:cubicBezTo>
                  <a:pt x="2447" y="3149"/>
                  <a:pt x="3095" y="2660"/>
                  <a:pt x="3268" y="1938"/>
                </a:cubicBezTo>
                <a:cubicBezTo>
                  <a:pt x="3463" y="1094"/>
                  <a:pt x="2943" y="243"/>
                  <a:pt x="2099" y="41"/>
                </a:cubicBezTo>
                <a:cubicBezTo>
                  <a:pt x="1979" y="13"/>
                  <a:pt x="1858" y="0"/>
                  <a:pt x="1740" y="0"/>
                </a:cubicBezTo>
                <a:close/>
              </a:path>
            </a:pathLst>
          </a:custGeom>
          <a:solidFill>
            <a:srgbClr val="878FFF">
              <a:alpha val="58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9" name="Google Shape;739;p32"/>
          <p:cNvSpPr/>
          <p:nvPr/>
        </p:nvSpPr>
        <p:spPr>
          <a:xfrm rot="-2699901">
            <a:off x="7369499" y="1556015"/>
            <a:ext cx="415299" cy="381115"/>
          </a:xfrm>
          <a:custGeom>
            <a:avLst/>
            <a:gdLst/>
            <a:ahLst/>
            <a:cxnLst/>
            <a:rect l="l" t="t" r="r" b="b"/>
            <a:pathLst>
              <a:path w="3463" h="3152" extrusionOk="0">
                <a:moveTo>
                  <a:pt x="1733" y="0"/>
                </a:moveTo>
                <a:cubicBezTo>
                  <a:pt x="1018" y="0"/>
                  <a:pt x="375" y="490"/>
                  <a:pt x="203" y="1212"/>
                </a:cubicBezTo>
                <a:cubicBezTo>
                  <a:pt x="1" y="2056"/>
                  <a:pt x="520" y="2907"/>
                  <a:pt x="1371" y="3109"/>
                </a:cubicBezTo>
                <a:cubicBezTo>
                  <a:pt x="1493" y="3138"/>
                  <a:pt x="1615" y="3152"/>
                  <a:pt x="1735" y="3152"/>
                </a:cubicBezTo>
                <a:cubicBezTo>
                  <a:pt x="2447" y="3152"/>
                  <a:pt x="3094" y="2662"/>
                  <a:pt x="3261" y="1940"/>
                </a:cubicBezTo>
                <a:cubicBezTo>
                  <a:pt x="3463" y="1096"/>
                  <a:pt x="2943" y="245"/>
                  <a:pt x="2099" y="43"/>
                </a:cubicBezTo>
                <a:cubicBezTo>
                  <a:pt x="1976" y="14"/>
                  <a:pt x="1854" y="0"/>
                  <a:pt x="1733" y="0"/>
                </a:cubicBezTo>
                <a:close/>
              </a:path>
            </a:pathLst>
          </a:custGeom>
          <a:solidFill>
            <a:srgbClr val="9154F8">
              <a:alpha val="46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0" name="Google Shape;740;p32"/>
          <p:cNvSpPr txBox="1">
            <a:spLocks noGrp="1"/>
          </p:cNvSpPr>
          <p:nvPr>
            <p:ph type="title"/>
          </p:nvPr>
        </p:nvSpPr>
        <p:spPr>
          <a:xfrm>
            <a:off x="3003106" y="2624090"/>
            <a:ext cx="4347710" cy="67424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/>
            <a:r>
              <a:rPr lang="fr-FR" dirty="0"/>
              <a:t>Fonctionnalités principales</a:t>
            </a:r>
            <a:endParaRPr dirty="0"/>
          </a:p>
        </p:txBody>
      </p:sp>
      <p:sp>
        <p:nvSpPr>
          <p:cNvPr id="742" name="Google Shape;742;p32"/>
          <p:cNvSpPr/>
          <p:nvPr/>
        </p:nvSpPr>
        <p:spPr>
          <a:xfrm>
            <a:off x="7679535" y="484936"/>
            <a:ext cx="717509" cy="703838"/>
          </a:xfrm>
          <a:custGeom>
            <a:avLst/>
            <a:gdLst/>
            <a:ahLst/>
            <a:cxnLst/>
            <a:rect l="l" t="t" r="r" b="b"/>
            <a:pathLst>
              <a:path w="5983" h="5821" extrusionOk="0">
                <a:moveTo>
                  <a:pt x="2652" y="1"/>
                </a:moveTo>
                <a:cubicBezTo>
                  <a:pt x="1473" y="1"/>
                  <a:pt x="333" y="843"/>
                  <a:pt x="176" y="2200"/>
                </a:cubicBezTo>
                <a:cubicBezTo>
                  <a:pt x="1" y="3763"/>
                  <a:pt x="1259" y="4955"/>
                  <a:pt x="2643" y="4955"/>
                </a:cubicBezTo>
                <a:cubicBezTo>
                  <a:pt x="3079" y="4955"/>
                  <a:pt x="3528" y="4836"/>
                  <a:pt x="3948" y="4573"/>
                </a:cubicBezTo>
                <a:lnTo>
                  <a:pt x="5203" y="5821"/>
                </a:lnTo>
                <a:lnTo>
                  <a:pt x="5982" y="5035"/>
                </a:lnTo>
                <a:lnTo>
                  <a:pt x="4735" y="3787"/>
                </a:lnTo>
                <a:cubicBezTo>
                  <a:pt x="5340" y="2813"/>
                  <a:pt x="5196" y="1544"/>
                  <a:pt x="4388" y="729"/>
                </a:cubicBezTo>
                <a:cubicBezTo>
                  <a:pt x="3888" y="228"/>
                  <a:pt x="3265" y="1"/>
                  <a:pt x="265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3" name="Google Shape;743;p32"/>
          <p:cNvSpPr/>
          <p:nvPr/>
        </p:nvSpPr>
        <p:spPr>
          <a:xfrm>
            <a:off x="8152310" y="1041864"/>
            <a:ext cx="787185" cy="704201"/>
          </a:xfrm>
          <a:custGeom>
            <a:avLst/>
            <a:gdLst/>
            <a:ahLst/>
            <a:cxnLst/>
            <a:rect l="l" t="t" r="r" b="b"/>
            <a:pathLst>
              <a:path w="6564" h="5824" extrusionOk="0">
                <a:moveTo>
                  <a:pt x="3329" y="0"/>
                </a:moveTo>
                <a:cubicBezTo>
                  <a:pt x="1439" y="0"/>
                  <a:pt x="206" y="2117"/>
                  <a:pt x="1255" y="3790"/>
                </a:cubicBezTo>
                <a:lnTo>
                  <a:pt x="0" y="5038"/>
                </a:lnTo>
                <a:lnTo>
                  <a:pt x="786" y="5824"/>
                </a:lnTo>
                <a:lnTo>
                  <a:pt x="2034" y="4569"/>
                </a:lnTo>
                <a:cubicBezTo>
                  <a:pt x="2441" y="4823"/>
                  <a:pt x="2897" y="4947"/>
                  <a:pt x="3350" y="4947"/>
                </a:cubicBezTo>
                <a:cubicBezTo>
                  <a:pt x="3989" y="4947"/>
                  <a:pt x="4622" y="4700"/>
                  <a:pt x="5099" y="4223"/>
                </a:cubicBezTo>
                <a:cubicBezTo>
                  <a:pt x="6563" y="2758"/>
                  <a:pt x="5683" y="248"/>
                  <a:pt x="3628" y="18"/>
                </a:cubicBezTo>
                <a:cubicBezTo>
                  <a:pt x="3527" y="6"/>
                  <a:pt x="3427" y="0"/>
                  <a:pt x="332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" name="Google Shape;744;p32"/>
          <p:cNvSpPr/>
          <p:nvPr/>
        </p:nvSpPr>
        <p:spPr>
          <a:xfrm>
            <a:off x="7577148" y="1493453"/>
            <a:ext cx="717390" cy="703838"/>
          </a:xfrm>
          <a:custGeom>
            <a:avLst/>
            <a:gdLst/>
            <a:ahLst/>
            <a:cxnLst/>
            <a:rect l="l" t="t" r="r" b="b"/>
            <a:pathLst>
              <a:path w="5982" h="5821" extrusionOk="0">
                <a:moveTo>
                  <a:pt x="786" y="0"/>
                </a:moveTo>
                <a:lnTo>
                  <a:pt x="0" y="787"/>
                </a:lnTo>
                <a:lnTo>
                  <a:pt x="1255" y="2034"/>
                </a:lnTo>
                <a:cubicBezTo>
                  <a:pt x="642" y="3008"/>
                  <a:pt x="786" y="4277"/>
                  <a:pt x="1601" y="5092"/>
                </a:cubicBezTo>
                <a:cubicBezTo>
                  <a:pt x="2102" y="5593"/>
                  <a:pt x="2724" y="5821"/>
                  <a:pt x="3335" y="5821"/>
                </a:cubicBezTo>
                <a:cubicBezTo>
                  <a:pt x="4512" y="5821"/>
                  <a:pt x="5649" y="4979"/>
                  <a:pt x="5806" y="3621"/>
                </a:cubicBezTo>
                <a:cubicBezTo>
                  <a:pt x="5981" y="2058"/>
                  <a:pt x="4723" y="867"/>
                  <a:pt x="3339" y="867"/>
                </a:cubicBezTo>
                <a:cubicBezTo>
                  <a:pt x="2903" y="867"/>
                  <a:pt x="2454" y="985"/>
                  <a:pt x="2034" y="1248"/>
                </a:cubicBezTo>
                <a:lnTo>
                  <a:pt x="78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5" name="Google Shape;745;p32"/>
          <p:cNvSpPr/>
          <p:nvPr/>
        </p:nvSpPr>
        <p:spPr>
          <a:xfrm>
            <a:off x="7100426" y="924759"/>
            <a:ext cx="718948" cy="700332"/>
          </a:xfrm>
          <a:custGeom>
            <a:avLst/>
            <a:gdLst/>
            <a:ahLst/>
            <a:cxnLst/>
            <a:rect l="l" t="t" r="r" b="b"/>
            <a:pathLst>
              <a:path w="5995" h="5792" extrusionOk="0">
                <a:moveTo>
                  <a:pt x="5251" y="0"/>
                </a:moveTo>
                <a:lnTo>
                  <a:pt x="4025" y="1226"/>
                </a:lnTo>
                <a:cubicBezTo>
                  <a:pt x="3619" y="974"/>
                  <a:pt x="3165" y="852"/>
                  <a:pt x="2716" y="852"/>
                </a:cubicBezTo>
                <a:cubicBezTo>
                  <a:pt x="1986" y="852"/>
                  <a:pt x="1267" y="1174"/>
                  <a:pt x="780" y="1782"/>
                </a:cubicBezTo>
                <a:cubicBezTo>
                  <a:pt x="1" y="2770"/>
                  <a:pt x="80" y="4183"/>
                  <a:pt x="967" y="5070"/>
                </a:cubicBezTo>
                <a:cubicBezTo>
                  <a:pt x="1449" y="5548"/>
                  <a:pt x="2082" y="5792"/>
                  <a:pt x="2716" y="5792"/>
                </a:cubicBezTo>
                <a:cubicBezTo>
                  <a:pt x="3259" y="5792"/>
                  <a:pt x="3804" y="5613"/>
                  <a:pt x="4256" y="5251"/>
                </a:cubicBezTo>
                <a:cubicBezTo>
                  <a:pt x="5237" y="4472"/>
                  <a:pt x="5475" y="3073"/>
                  <a:pt x="4811" y="2012"/>
                </a:cubicBezTo>
                <a:lnTo>
                  <a:pt x="5994" y="822"/>
                </a:lnTo>
                <a:cubicBezTo>
                  <a:pt x="5872" y="736"/>
                  <a:pt x="5756" y="642"/>
                  <a:pt x="5655" y="541"/>
                </a:cubicBezTo>
                <a:cubicBezTo>
                  <a:pt x="5497" y="382"/>
                  <a:pt x="5360" y="202"/>
                  <a:pt x="525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7" name="Google Shape;747;p32"/>
          <p:cNvGrpSpPr/>
          <p:nvPr/>
        </p:nvGrpSpPr>
        <p:grpSpPr>
          <a:xfrm flipH="1">
            <a:off x="8121500" y="4569046"/>
            <a:ext cx="1022509" cy="572747"/>
            <a:chOff x="-77" y="3784091"/>
            <a:chExt cx="2423582" cy="1357541"/>
          </a:xfrm>
        </p:grpSpPr>
        <p:sp>
          <p:nvSpPr>
            <p:cNvPr id="748" name="Google Shape;748;p32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2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2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2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2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3" name="Google Shape;753;p32"/>
          <p:cNvGrpSpPr/>
          <p:nvPr/>
        </p:nvGrpSpPr>
        <p:grpSpPr>
          <a:xfrm rot="10800000" flipH="1">
            <a:off x="0" y="-4"/>
            <a:ext cx="1022509" cy="572747"/>
            <a:chOff x="-77" y="3784091"/>
            <a:chExt cx="2423582" cy="1357541"/>
          </a:xfrm>
        </p:grpSpPr>
        <p:sp>
          <p:nvSpPr>
            <p:cNvPr id="754" name="Google Shape;754;p32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2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2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2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2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" name="Google Shape;950;p41"/>
          <p:cNvGrpSpPr/>
          <p:nvPr/>
        </p:nvGrpSpPr>
        <p:grpSpPr>
          <a:xfrm>
            <a:off x="3101254" y="597893"/>
            <a:ext cx="95400" cy="3116250"/>
            <a:chOff x="4524300" y="1013625"/>
            <a:chExt cx="95400" cy="3116250"/>
          </a:xfrm>
        </p:grpSpPr>
        <p:sp>
          <p:nvSpPr>
            <p:cNvPr id="25" name="Google Shape;951;p41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52;p41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53;p41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954;p41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955;p41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956;p41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" name="Google Shape;929;p41"/>
          <p:cNvSpPr txBox="1">
            <a:spLocks/>
          </p:cNvSpPr>
          <p:nvPr/>
        </p:nvSpPr>
        <p:spPr>
          <a:xfrm>
            <a:off x="3482963" y="1762325"/>
            <a:ext cx="1283466" cy="9631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8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72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02</a:t>
            </a:r>
            <a:endParaRPr lang="en" sz="72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16" name="Google Shape;1516;p59"/>
          <p:cNvCxnSpPr>
            <a:stCxn id="1517" idx="6"/>
            <a:endCxn id="1518" idx="2"/>
          </p:cNvCxnSpPr>
          <p:nvPr/>
        </p:nvCxnSpPr>
        <p:spPr>
          <a:xfrm rot="10800000" flipH="1">
            <a:off x="2023889" y="2814225"/>
            <a:ext cx="5096700" cy="3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19" name="Google Shape;1519;p5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fr-FR" dirty="0"/>
              <a:t>Support des scénarios de machine </a:t>
            </a:r>
            <a:r>
              <a:rPr lang="fr-FR" dirty="0" err="1"/>
              <a:t>learning</a:t>
            </a:r>
            <a:endParaRPr dirty="0"/>
          </a:p>
        </p:txBody>
      </p:sp>
      <p:grpSp>
        <p:nvGrpSpPr>
          <p:cNvPr id="1520" name="Google Shape;1520;p59"/>
          <p:cNvGrpSpPr/>
          <p:nvPr/>
        </p:nvGrpSpPr>
        <p:grpSpPr>
          <a:xfrm>
            <a:off x="4320043" y="2562683"/>
            <a:ext cx="503592" cy="503592"/>
            <a:chOff x="3969644" y="2440153"/>
            <a:chExt cx="225900" cy="225900"/>
          </a:xfrm>
        </p:grpSpPr>
        <p:sp>
          <p:nvSpPr>
            <p:cNvPr id="1521" name="Google Shape;1521;p59"/>
            <p:cNvSpPr/>
            <p:nvPr/>
          </p:nvSpPr>
          <p:spPr>
            <a:xfrm>
              <a:off x="3969644" y="2440153"/>
              <a:ext cx="225900" cy="225900"/>
            </a:xfrm>
            <a:prstGeom prst="ellipse">
              <a:avLst/>
            </a:pr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59"/>
            <p:cNvSpPr/>
            <p:nvPr/>
          </p:nvSpPr>
          <p:spPr>
            <a:xfrm>
              <a:off x="3998471" y="2468982"/>
              <a:ext cx="168300" cy="168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3" name="Google Shape;1523;p59"/>
          <p:cNvGrpSpPr/>
          <p:nvPr/>
        </p:nvGrpSpPr>
        <p:grpSpPr>
          <a:xfrm>
            <a:off x="5720346" y="2562761"/>
            <a:ext cx="502930" cy="502930"/>
            <a:chOff x="4426818" y="2440153"/>
            <a:chExt cx="225600" cy="225600"/>
          </a:xfrm>
        </p:grpSpPr>
        <p:sp>
          <p:nvSpPr>
            <p:cNvPr id="1524" name="Google Shape;1524;p59"/>
            <p:cNvSpPr/>
            <p:nvPr/>
          </p:nvSpPr>
          <p:spPr>
            <a:xfrm>
              <a:off x="4426818" y="2440153"/>
              <a:ext cx="225600" cy="225600"/>
            </a:xfrm>
            <a:prstGeom prst="ellipse">
              <a:avLst/>
            </a:pr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59"/>
            <p:cNvSpPr/>
            <p:nvPr/>
          </p:nvSpPr>
          <p:spPr>
            <a:xfrm>
              <a:off x="4455644" y="2468982"/>
              <a:ext cx="168000" cy="168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6" name="Google Shape;1526;p59"/>
          <p:cNvGrpSpPr/>
          <p:nvPr/>
        </p:nvGrpSpPr>
        <p:grpSpPr>
          <a:xfrm>
            <a:off x="7120507" y="2562761"/>
            <a:ext cx="502930" cy="502930"/>
            <a:chOff x="4883984" y="2440153"/>
            <a:chExt cx="225600" cy="225600"/>
          </a:xfrm>
        </p:grpSpPr>
        <p:sp>
          <p:nvSpPr>
            <p:cNvPr id="1518" name="Google Shape;1518;p59"/>
            <p:cNvSpPr/>
            <p:nvPr/>
          </p:nvSpPr>
          <p:spPr>
            <a:xfrm>
              <a:off x="4883984" y="2440153"/>
              <a:ext cx="225600" cy="2256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59"/>
            <p:cNvSpPr/>
            <p:nvPr/>
          </p:nvSpPr>
          <p:spPr>
            <a:xfrm>
              <a:off x="4912810" y="2468982"/>
              <a:ext cx="168000" cy="1680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8" name="Google Shape;1528;p59"/>
          <p:cNvGrpSpPr/>
          <p:nvPr/>
        </p:nvGrpSpPr>
        <p:grpSpPr>
          <a:xfrm>
            <a:off x="2920070" y="2562914"/>
            <a:ext cx="503031" cy="503222"/>
            <a:chOff x="2182679" y="2292572"/>
            <a:chExt cx="792300" cy="792600"/>
          </a:xfrm>
        </p:grpSpPr>
        <p:sp>
          <p:nvSpPr>
            <p:cNvPr id="1529" name="Google Shape;1529;p59"/>
            <p:cNvSpPr/>
            <p:nvPr/>
          </p:nvSpPr>
          <p:spPr>
            <a:xfrm>
              <a:off x="2182679" y="2292572"/>
              <a:ext cx="792300" cy="792600"/>
            </a:xfrm>
            <a:prstGeom prst="ellipse">
              <a:avLst/>
            </a:pr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59"/>
            <p:cNvSpPr/>
            <p:nvPr/>
          </p:nvSpPr>
          <p:spPr>
            <a:xfrm>
              <a:off x="2283911" y="2393814"/>
              <a:ext cx="590100" cy="590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1" name="Google Shape;1531;p59"/>
          <p:cNvGrpSpPr/>
          <p:nvPr/>
        </p:nvGrpSpPr>
        <p:grpSpPr>
          <a:xfrm>
            <a:off x="1520857" y="2562914"/>
            <a:ext cx="503031" cy="503222"/>
            <a:chOff x="2182679" y="2292572"/>
            <a:chExt cx="792300" cy="792600"/>
          </a:xfrm>
        </p:grpSpPr>
        <p:sp>
          <p:nvSpPr>
            <p:cNvPr id="1517" name="Google Shape;1517;p59"/>
            <p:cNvSpPr/>
            <p:nvPr/>
          </p:nvSpPr>
          <p:spPr>
            <a:xfrm>
              <a:off x="2182679" y="2292572"/>
              <a:ext cx="792300" cy="7926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59"/>
            <p:cNvSpPr/>
            <p:nvPr/>
          </p:nvSpPr>
          <p:spPr>
            <a:xfrm>
              <a:off x="2283911" y="2393814"/>
              <a:ext cx="590100" cy="590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33" name="Google Shape;1533;p59"/>
          <p:cNvSpPr txBox="1">
            <a:spLocks noGrp="1"/>
          </p:cNvSpPr>
          <p:nvPr>
            <p:ph type="subTitle" idx="4294967295"/>
          </p:nvPr>
        </p:nvSpPr>
        <p:spPr>
          <a:xfrm>
            <a:off x="4290515" y="1638610"/>
            <a:ext cx="3362591" cy="69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>
              <a:buNone/>
            </a:pPr>
            <a:r>
              <a:rPr lang="fr-FR" dirty="0"/>
              <a:t>identifier des données qui ne suivent pas un comportement normal ou attendu</a:t>
            </a:r>
            <a:endParaRPr dirty="0"/>
          </a:p>
        </p:txBody>
      </p:sp>
      <p:sp>
        <p:nvSpPr>
          <p:cNvPr id="1534" name="Google Shape;1534;p59"/>
          <p:cNvSpPr txBox="1">
            <a:spLocks noGrp="1"/>
          </p:cNvSpPr>
          <p:nvPr>
            <p:ph type="subTitle" idx="4294967295"/>
          </p:nvPr>
        </p:nvSpPr>
        <p:spPr>
          <a:xfrm>
            <a:off x="3101613" y="3412035"/>
            <a:ext cx="2936967" cy="73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buNone/>
            </a:pPr>
            <a:r>
              <a:rPr lang="fr-FR" dirty="0"/>
              <a:t>segmenter un ensemble de données en groupes homogènes appelés clusters</a:t>
            </a:r>
            <a:endParaRPr dirty="0"/>
          </a:p>
        </p:txBody>
      </p:sp>
      <p:sp>
        <p:nvSpPr>
          <p:cNvPr id="1535" name="Google Shape;1535;p59"/>
          <p:cNvSpPr txBox="1">
            <a:spLocks noGrp="1"/>
          </p:cNvSpPr>
          <p:nvPr>
            <p:ph type="subTitle" idx="4294967295"/>
          </p:nvPr>
        </p:nvSpPr>
        <p:spPr>
          <a:xfrm>
            <a:off x="6038580" y="3419158"/>
            <a:ext cx="2845135" cy="73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buSzPts val="1100"/>
              <a:buNone/>
            </a:pPr>
            <a:r>
              <a:rPr lang="fr-FR" dirty="0"/>
              <a:t>suggèrent des produits ou des contenus aux utilisateurs en se basant sur leurs préférences</a:t>
            </a:r>
            <a:endParaRPr dirty="0"/>
          </a:p>
        </p:txBody>
      </p:sp>
      <p:sp>
        <p:nvSpPr>
          <p:cNvPr id="1536" name="Google Shape;1536;p59"/>
          <p:cNvSpPr txBox="1">
            <a:spLocks noGrp="1"/>
          </p:cNvSpPr>
          <p:nvPr>
            <p:ph type="subTitle" idx="4294967295"/>
          </p:nvPr>
        </p:nvSpPr>
        <p:spPr>
          <a:xfrm>
            <a:off x="877741" y="3402950"/>
            <a:ext cx="2080785" cy="73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buNone/>
            </a:pPr>
            <a:r>
              <a:rPr lang="fr-FR" dirty="0"/>
              <a:t>attribuer des catégories ou des labels à des données</a:t>
            </a:r>
            <a:endParaRPr dirty="0"/>
          </a:p>
        </p:txBody>
      </p:sp>
      <p:sp>
        <p:nvSpPr>
          <p:cNvPr id="1537" name="Google Shape;1537;p59"/>
          <p:cNvSpPr txBox="1">
            <a:spLocks noGrp="1"/>
          </p:cNvSpPr>
          <p:nvPr>
            <p:ph type="subTitle" idx="4294967295"/>
          </p:nvPr>
        </p:nvSpPr>
        <p:spPr>
          <a:xfrm>
            <a:off x="1953889" y="1570880"/>
            <a:ext cx="2435392" cy="73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>
              <a:buSzPts val="1100"/>
              <a:buNone/>
            </a:pPr>
            <a:r>
              <a:rPr lang="fr-FR" dirty="0"/>
              <a:t> prédire des valeurs continues à partir de données d'entrée</a:t>
            </a:r>
            <a:endParaRPr dirty="0"/>
          </a:p>
        </p:txBody>
      </p:sp>
      <p:sp>
        <p:nvSpPr>
          <p:cNvPr id="1538" name="Google Shape;1538;p59"/>
          <p:cNvSpPr txBox="1">
            <a:spLocks noGrp="1"/>
          </p:cNvSpPr>
          <p:nvPr>
            <p:ph type="title" idx="4294967295"/>
          </p:nvPr>
        </p:nvSpPr>
        <p:spPr>
          <a:xfrm>
            <a:off x="1069890" y="3151340"/>
            <a:ext cx="1695485" cy="34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/>
            <a:r>
              <a:rPr lang="fr-FR" sz="1800" dirty="0">
                <a:solidFill>
                  <a:schemeClr val="accent1"/>
                </a:solidFill>
              </a:rPr>
              <a:t>Classification </a:t>
            </a:r>
            <a:endParaRPr sz="1800" dirty="0">
              <a:solidFill>
                <a:schemeClr val="accent1"/>
              </a:solidFill>
            </a:endParaRPr>
          </a:p>
        </p:txBody>
      </p:sp>
      <p:sp>
        <p:nvSpPr>
          <p:cNvPr id="1539" name="Google Shape;1539;p59"/>
          <p:cNvSpPr txBox="1">
            <a:spLocks noGrp="1"/>
          </p:cNvSpPr>
          <p:nvPr>
            <p:ph type="title" idx="4294967295"/>
          </p:nvPr>
        </p:nvSpPr>
        <p:spPr>
          <a:xfrm>
            <a:off x="3986274" y="3145986"/>
            <a:ext cx="1171129" cy="34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/>
            <a:r>
              <a:rPr lang="fr-FR" sz="1800" dirty="0" err="1">
                <a:solidFill>
                  <a:schemeClr val="accent3"/>
                </a:solidFill>
              </a:rPr>
              <a:t>Clustering</a:t>
            </a:r>
            <a:r>
              <a:rPr lang="fr-FR" sz="1800" dirty="0">
                <a:solidFill>
                  <a:schemeClr val="accent3"/>
                </a:solidFill>
              </a:rPr>
              <a:t> </a:t>
            </a:r>
            <a:endParaRPr sz="1800" dirty="0">
              <a:solidFill>
                <a:schemeClr val="accent3"/>
              </a:solidFill>
            </a:endParaRPr>
          </a:p>
        </p:txBody>
      </p:sp>
      <p:sp>
        <p:nvSpPr>
          <p:cNvPr id="1540" name="Google Shape;1540;p59"/>
          <p:cNvSpPr txBox="1">
            <a:spLocks noGrp="1"/>
          </p:cNvSpPr>
          <p:nvPr>
            <p:ph type="title" idx="4294967295"/>
          </p:nvPr>
        </p:nvSpPr>
        <p:spPr>
          <a:xfrm>
            <a:off x="6396766" y="3128705"/>
            <a:ext cx="2027234" cy="34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/>
            <a:r>
              <a:rPr lang="fr-FR" sz="1800" dirty="0">
                <a:solidFill>
                  <a:schemeClr val="accent5"/>
                </a:solidFill>
              </a:rPr>
              <a:t>Recommandation </a:t>
            </a:r>
            <a:endParaRPr sz="1800" dirty="0">
              <a:solidFill>
                <a:schemeClr val="accent5"/>
              </a:solidFill>
            </a:endParaRPr>
          </a:p>
        </p:txBody>
      </p:sp>
      <p:sp>
        <p:nvSpPr>
          <p:cNvPr id="1541" name="Google Shape;1541;p59"/>
          <p:cNvSpPr txBox="1">
            <a:spLocks noGrp="1"/>
          </p:cNvSpPr>
          <p:nvPr>
            <p:ph type="title" idx="4294967295"/>
          </p:nvPr>
        </p:nvSpPr>
        <p:spPr>
          <a:xfrm>
            <a:off x="2641683" y="2192692"/>
            <a:ext cx="1161166" cy="3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fr-FR" sz="1800" dirty="0">
                <a:solidFill>
                  <a:schemeClr val="accent2"/>
                </a:solidFill>
              </a:rPr>
              <a:t>Régression </a:t>
            </a:r>
            <a:endParaRPr sz="1800" dirty="0">
              <a:solidFill>
                <a:schemeClr val="accent2"/>
              </a:solidFill>
            </a:endParaRPr>
          </a:p>
        </p:txBody>
      </p:sp>
      <p:sp>
        <p:nvSpPr>
          <p:cNvPr id="1542" name="Google Shape;1542;p59"/>
          <p:cNvSpPr txBox="1">
            <a:spLocks noGrp="1"/>
          </p:cNvSpPr>
          <p:nvPr>
            <p:ph type="title" idx="4294967295"/>
          </p:nvPr>
        </p:nvSpPr>
        <p:spPr>
          <a:xfrm>
            <a:off x="4840152" y="2159017"/>
            <a:ext cx="2396856" cy="3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fr-FR" sz="1800" dirty="0">
                <a:solidFill>
                  <a:schemeClr val="accent4"/>
                </a:solidFill>
              </a:rPr>
              <a:t>Détection d'anomalies</a:t>
            </a:r>
            <a:endParaRPr sz="18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7435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48"/>
          <p:cNvSpPr txBox="1">
            <a:spLocks noGrp="1"/>
          </p:cNvSpPr>
          <p:nvPr>
            <p:ph type="title"/>
          </p:nvPr>
        </p:nvSpPr>
        <p:spPr>
          <a:xfrm>
            <a:off x="3216900" y="1518175"/>
            <a:ext cx="1599000" cy="12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03</a:t>
            </a:r>
            <a:endParaRPr dirty="0"/>
          </a:p>
        </p:txBody>
      </p:sp>
      <p:sp>
        <p:nvSpPr>
          <p:cNvPr id="1190" name="Google Shape;1190;p48"/>
          <p:cNvSpPr txBox="1">
            <a:spLocks noGrp="1"/>
          </p:cNvSpPr>
          <p:nvPr>
            <p:ph type="title" idx="2"/>
          </p:nvPr>
        </p:nvSpPr>
        <p:spPr>
          <a:xfrm>
            <a:off x="3216900" y="2744525"/>
            <a:ext cx="2622000" cy="88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buSzPts val="1100"/>
            </a:pPr>
            <a:r>
              <a:rPr lang="fr-FR" dirty="0"/>
              <a:t>Fonctionnement et architecture</a:t>
            </a:r>
            <a:endParaRPr dirty="0"/>
          </a:p>
        </p:txBody>
      </p:sp>
      <p:grpSp>
        <p:nvGrpSpPr>
          <p:cNvPr id="1191" name="Google Shape;1191;p48"/>
          <p:cNvGrpSpPr/>
          <p:nvPr/>
        </p:nvGrpSpPr>
        <p:grpSpPr>
          <a:xfrm>
            <a:off x="6275293" y="1383097"/>
            <a:ext cx="2377303" cy="2377303"/>
            <a:chOff x="5612559" y="834972"/>
            <a:chExt cx="3473558" cy="3473558"/>
          </a:xfrm>
        </p:grpSpPr>
        <p:sp>
          <p:nvSpPr>
            <p:cNvPr id="1192" name="Google Shape;1192;p48"/>
            <p:cNvSpPr/>
            <p:nvPr/>
          </p:nvSpPr>
          <p:spPr>
            <a:xfrm>
              <a:off x="5612559" y="3034881"/>
              <a:ext cx="2894635" cy="1273649"/>
            </a:xfrm>
            <a:custGeom>
              <a:avLst/>
              <a:gdLst/>
              <a:ahLst/>
              <a:cxnLst/>
              <a:rect l="l" t="t" r="r" b="b"/>
              <a:pathLst>
                <a:path w="163101" h="71765" extrusionOk="0">
                  <a:moveTo>
                    <a:pt x="1" y="0"/>
                  </a:moveTo>
                  <a:lnTo>
                    <a:pt x="1" y="58716"/>
                  </a:lnTo>
                  <a:cubicBezTo>
                    <a:pt x="1" y="65925"/>
                    <a:pt x="5840" y="71764"/>
                    <a:pt x="13049" y="71764"/>
                  </a:cubicBezTo>
                  <a:lnTo>
                    <a:pt x="163100" y="71764"/>
                  </a:lnTo>
                  <a:cubicBezTo>
                    <a:pt x="155891" y="71764"/>
                    <a:pt x="150052" y="65925"/>
                    <a:pt x="150052" y="58716"/>
                  </a:cubicBezTo>
                  <a:lnTo>
                    <a:pt x="1500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8"/>
            <p:cNvSpPr/>
            <p:nvPr/>
          </p:nvSpPr>
          <p:spPr>
            <a:xfrm>
              <a:off x="5612559" y="2571742"/>
              <a:ext cx="2663066" cy="463157"/>
            </a:xfrm>
            <a:custGeom>
              <a:avLst/>
              <a:gdLst/>
              <a:ahLst/>
              <a:cxnLst/>
              <a:rect l="l" t="t" r="r" b="b"/>
              <a:pathLst>
                <a:path w="150053" h="26097" extrusionOk="0">
                  <a:moveTo>
                    <a:pt x="13049" y="1"/>
                  </a:moveTo>
                  <a:cubicBezTo>
                    <a:pt x="5840" y="1"/>
                    <a:pt x="1" y="5840"/>
                    <a:pt x="1" y="13049"/>
                  </a:cubicBezTo>
                  <a:lnTo>
                    <a:pt x="1" y="26096"/>
                  </a:lnTo>
                  <a:lnTo>
                    <a:pt x="150052" y="26096"/>
                  </a:lnTo>
                  <a:cubicBezTo>
                    <a:pt x="150052" y="18887"/>
                    <a:pt x="144213" y="13049"/>
                    <a:pt x="137004" y="13049"/>
                  </a:cubicBezTo>
                  <a:lnTo>
                    <a:pt x="52193" y="13049"/>
                  </a:lnTo>
                  <a:lnTo>
                    <a:pt x="46321" y="5220"/>
                  </a:lnTo>
                  <a:cubicBezTo>
                    <a:pt x="43842" y="1925"/>
                    <a:pt x="39993" y="1"/>
                    <a:pt x="35883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8"/>
            <p:cNvSpPr/>
            <p:nvPr/>
          </p:nvSpPr>
          <p:spPr>
            <a:xfrm>
              <a:off x="6075698" y="1413895"/>
              <a:ext cx="2663066" cy="2894635"/>
            </a:xfrm>
            <a:custGeom>
              <a:avLst/>
              <a:gdLst/>
              <a:ahLst/>
              <a:cxnLst/>
              <a:rect l="l" t="t" r="r" b="b"/>
              <a:pathLst>
                <a:path w="150053" h="163101" extrusionOk="0">
                  <a:moveTo>
                    <a:pt x="55455" y="1"/>
                  </a:moveTo>
                  <a:lnTo>
                    <a:pt x="48931" y="6525"/>
                  </a:lnTo>
                  <a:lnTo>
                    <a:pt x="1" y="6525"/>
                  </a:lnTo>
                  <a:lnTo>
                    <a:pt x="1" y="65241"/>
                  </a:lnTo>
                  <a:lnTo>
                    <a:pt x="9787" y="65241"/>
                  </a:lnTo>
                  <a:cubicBezTo>
                    <a:pt x="13897" y="65241"/>
                    <a:pt x="17746" y="67165"/>
                    <a:pt x="20225" y="70460"/>
                  </a:cubicBezTo>
                  <a:lnTo>
                    <a:pt x="26097" y="78289"/>
                  </a:lnTo>
                  <a:lnTo>
                    <a:pt x="110908" y="78289"/>
                  </a:lnTo>
                  <a:cubicBezTo>
                    <a:pt x="118117" y="78289"/>
                    <a:pt x="123956" y="84127"/>
                    <a:pt x="123956" y="91336"/>
                  </a:cubicBezTo>
                  <a:lnTo>
                    <a:pt x="123956" y="150052"/>
                  </a:lnTo>
                  <a:cubicBezTo>
                    <a:pt x="123956" y="157261"/>
                    <a:pt x="129795" y="163100"/>
                    <a:pt x="137004" y="163100"/>
                  </a:cubicBezTo>
                  <a:cubicBezTo>
                    <a:pt x="140592" y="163100"/>
                    <a:pt x="143854" y="161632"/>
                    <a:pt x="146236" y="159284"/>
                  </a:cubicBezTo>
                  <a:cubicBezTo>
                    <a:pt x="148584" y="156902"/>
                    <a:pt x="150052" y="153640"/>
                    <a:pt x="150052" y="150052"/>
                  </a:cubicBezTo>
                  <a:lnTo>
                    <a:pt x="150052" y="40417"/>
                  </a:lnTo>
                  <a:lnTo>
                    <a:pt x="143463" y="36437"/>
                  </a:lnTo>
                  <a:cubicBezTo>
                    <a:pt x="143137" y="36600"/>
                    <a:pt x="142811" y="36698"/>
                    <a:pt x="142484" y="36829"/>
                  </a:cubicBezTo>
                  <a:lnTo>
                    <a:pt x="140266" y="45669"/>
                  </a:lnTo>
                  <a:lnTo>
                    <a:pt x="120694" y="45669"/>
                  </a:lnTo>
                  <a:lnTo>
                    <a:pt x="118476" y="36829"/>
                  </a:lnTo>
                  <a:cubicBezTo>
                    <a:pt x="118150" y="36698"/>
                    <a:pt x="117824" y="36600"/>
                    <a:pt x="117498" y="36437"/>
                  </a:cubicBezTo>
                  <a:lnTo>
                    <a:pt x="109734" y="41134"/>
                  </a:lnTo>
                  <a:lnTo>
                    <a:pt x="95871" y="27271"/>
                  </a:lnTo>
                  <a:lnTo>
                    <a:pt x="100568" y="19508"/>
                  </a:lnTo>
                  <a:cubicBezTo>
                    <a:pt x="100405" y="19181"/>
                    <a:pt x="100307" y="18855"/>
                    <a:pt x="100176" y="18529"/>
                  </a:cubicBezTo>
                  <a:lnTo>
                    <a:pt x="91336" y="16311"/>
                  </a:lnTo>
                  <a:lnTo>
                    <a:pt x="913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8"/>
            <p:cNvSpPr/>
            <p:nvPr/>
          </p:nvSpPr>
          <p:spPr>
            <a:xfrm>
              <a:off x="6075698" y="1066541"/>
              <a:ext cx="1796420" cy="463157"/>
            </a:xfrm>
            <a:custGeom>
              <a:avLst/>
              <a:gdLst/>
              <a:ahLst/>
              <a:cxnLst/>
              <a:rect l="l" t="t" r="r" b="b"/>
              <a:pathLst>
                <a:path w="101221" h="26097" extrusionOk="0">
                  <a:moveTo>
                    <a:pt x="1" y="1"/>
                  </a:moveTo>
                  <a:lnTo>
                    <a:pt x="1" y="26097"/>
                  </a:lnTo>
                  <a:lnTo>
                    <a:pt x="48931" y="26097"/>
                  </a:lnTo>
                  <a:lnTo>
                    <a:pt x="55455" y="19573"/>
                  </a:lnTo>
                  <a:lnTo>
                    <a:pt x="91336" y="19573"/>
                  </a:lnTo>
                  <a:lnTo>
                    <a:pt x="91336" y="16311"/>
                  </a:lnTo>
                  <a:lnTo>
                    <a:pt x="100176" y="14093"/>
                  </a:lnTo>
                  <a:cubicBezTo>
                    <a:pt x="100307" y="13767"/>
                    <a:pt x="100405" y="13440"/>
                    <a:pt x="100568" y="13114"/>
                  </a:cubicBezTo>
                  <a:lnTo>
                    <a:pt x="95871" y="5351"/>
                  </a:lnTo>
                  <a:lnTo>
                    <a:pt x="1012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8"/>
            <p:cNvSpPr/>
            <p:nvPr/>
          </p:nvSpPr>
          <p:spPr>
            <a:xfrm>
              <a:off x="8044038" y="1182326"/>
              <a:ext cx="694726" cy="694726"/>
            </a:xfrm>
            <a:custGeom>
              <a:avLst/>
              <a:gdLst/>
              <a:ahLst/>
              <a:cxnLst/>
              <a:rect l="l" t="t" r="r" b="b"/>
              <a:pathLst>
                <a:path w="39145" h="39145" extrusionOk="0">
                  <a:moveTo>
                    <a:pt x="19572" y="13049"/>
                  </a:moveTo>
                  <a:cubicBezTo>
                    <a:pt x="23161" y="13049"/>
                    <a:pt x="26096" y="15985"/>
                    <a:pt x="26096" y="19573"/>
                  </a:cubicBezTo>
                  <a:cubicBezTo>
                    <a:pt x="26096" y="23161"/>
                    <a:pt x="23161" y="26097"/>
                    <a:pt x="19572" y="26097"/>
                  </a:cubicBezTo>
                  <a:cubicBezTo>
                    <a:pt x="15984" y="26097"/>
                    <a:pt x="13048" y="23161"/>
                    <a:pt x="13048" y="19573"/>
                  </a:cubicBezTo>
                  <a:cubicBezTo>
                    <a:pt x="13048" y="15985"/>
                    <a:pt x="15984" y="13049"/>
                    <a:pt x="19572" y="13049"/>
                  </a:cubicBezTo>
                  <a:close/>
                  <a:moveTo>
                    <a:pt x="19572" y="1"/>
                  </a:moveTo>
                  <a:cubicBezTo>
                    <a:pt x="8775" y="1"/>
                    <a:pt x="0" y="8776"/>
                    <a:pt x="0" y="19573"/>
                  </a:cubicBezTo>
                  <a:cubicBezTo>
                    <a:pt x="0" y="30370"/>
                    <a:pt x="8775" y="39145"/>
                    <a:pt x="19572" y="39145"/>
                  </a:cubicBezTo>
                  <a:cubicBezTo>
                    <a:pt x="30369" y="39145"/>
                    <a:pt x="39144" y="30370"/>
                    <a:pt x="39144" y="19573"/>
                  </a:cubicBezTo>
                  <a:cubicBezTo>
                    <a:pt x="39144" y="8776"/>
                    <a:pt x="30369" y="1"/>
                    <a:pt x="195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8"/>
            <p:cNvSpPr/>
            <p:nvPr/>
          </p:nvSpPr>
          <p:spPr>
            <a:xfrm>
              <a:off x="7696684" y="834972"/>
              <a:ext cx="1389434" cy="1389434"/>
            </a:xfrm>
            <a:custGeom>
              <a:avLst/>
              <a:gdLst/>
              <a:ahLst/>
              <a:cxnLst/>
              <a:rect l="l" t="t" r="r" b="b"/>
              <a:pathLst>
                <a:path w="78289" h="78289" extrusionOk="0">
                  <a:moveTo>
                    <a:pt x="39144" y="19573"/>
                  </a:moveTo>
                  <a:cubicBezTo>
                    <a:pt x="49941" y="19573"/>
                    <a:pt x="58716" y="28348"/>
                    <a:pt x="58716" y="39145"/>
                  </a:cubicBezTo>
                  <a:cubicBezTo>
                    <a:pt x="58716" y="49942"/>
                    <a:pt x="49941" y="58717"/>
                    <a:pt x="39144" y="58717"/>
                  </a:cubicBezTo>
                  <a:cubicBezTo>
                    <a:pt x="28347" y="58717"/>
                    <a:pt x="19572" y="49942"/>
                    <a:pt x="19572" y="39145"/>
                  </a:cubicBezTo>
                  <a:cubicBezTo>
                    <a:pt x="19572" y="28348"/>
                    <a:pt x="28347" y="19573"/>
                    <a:pt x="39144" y="19573"/>
                  </a:cubicBezTo>
                  <a:close/>
                  <a:moveTo>
                    <a:pt x="29358" y="1"/>
                  </a:moveTo>
                  <a:lnTo>
                    <a:pt x="27140" y="8841"/>
                  </a:lnTo>
                  <a:cubicBezTo>
                    <a:pt x="26814" y="8971"/>
                    <a:pt x="26488" y="9069"/>
                    <a:pt x="26162" y="9232"/>
                  </a:cubicBezTo>
                  <a:lnTo>
                    <a:pt x="18398" y="4535"/>
                  </a:lnTo>
                  <a:lnTo>
                    <a:pt x="9884" y="13049"/>
                  </a:lnTo>
                  <a:lnTo>
                    <a:pt x="4535" y="18399"/>
                  </a:lnTo>
                  <a:lnTo>
                    <a:pt x="9232" y="26162"/>
                  </a:lnTo>
                  <a:cubicBezTo>
                    <a:pt x="9069" y="26488"/>
                    <a:pt x="8971" y="26815"/>
                    <a:pt x="8840" y="27141"/>
                  </a:cubicBezTo>
                  <a:lnTo>
                    <a:pt x="0" y="29359"/>
                  </a:lnTo>
                  <a:lnTo>
                    <a:pt x="0" y="32621"/>
                  </a:lnTo>
                  <a:lnTo>
                    <a:pt x="0" y="48931"/>
                  </a:lnTo>
                  <a:lnTo>
                    <a:pt x="8840" y="51149"/>
                  </a:lnTo>
                  <a:cubicBezTo>
                    <a:pt x="8971" y="51475"/>
                    <a:pt x="9069" y="51801"/>
                    <a:pt x="9232" y="52128"/>
                  </a:cubicBezTo>
                  <a:lnTo>
                    <a:pt x="4535" y="59891"/>
                  </a:lnTo>
                  <a:lnTo>
                    <a:pt x="18398" y="73754"/>
                  </a:lnTo>
                  <a:lnTo>
                    <a:pt x="26162" y="69057"/>
                  </a:lnTo>
                  <a:cubicBezTo>
                    <a:pt x="26488" y="69220"/>
                    <a:pt x="26814" y="69318"/>
                    <a:pt x="27140" y="69449"/>
                  </a:cubicBezTo>
                  <a:lnTo>
                    <a:pt x="29358" y="78289"/>
                  </a:lnTo>
                  <a:lnTo>
                    <a:pt x="48930" y="78289"/>
                  </a:lnTo>
                  <a:lnTo>
                    <a:pt x="51148" y="69449"/>
                  </a:lnTo>
                  <a:cubicBezTo>
                    <a:pt x="51475" y="69318"/>
                    <a:pt x="51801" y="69220"/>
                    <a:pt x="52127" y="69057"/>
                  </a:cubicBezTo>
                  <a:lnTo>
                    <a:pt x="58716" y="73037"/>
                  </a:lnTo>
                  <a:lnTo>
                    <a:pt x="59891" y="73754"/>
                  </a:lnTo>
                  <a:lnTo>
                    <a:pt x="73754" y="59891"/>
                  </a:lnTo>
                  <a:lnTo>
                    <a:pt x="69057" y="52128"/>
                  </a:lnTo>
                  <a:cubicBezTo>
                    <a:pt x="69220" y="51801"/>
                    <a:pt x="69318" y="51475"/>
                    <a:pt x="69448" y="51149"/>
                  </a:cubicBezTo>
                  <a:lnTo>
                    <a:pt x="78288" y="48931"/>
                  </a:lnTo>
                  <a:lnTo>
                    <a:pt x="78288" y="29359"/>
                  </a:lnTo>
                  <a:lnTo>
                    <a:pt x="69448" y="27141"/>
                  </a:lnTo>
                  <a:cubicBezTo>
                    <a:pt x="69318" y="26815"/>
                    <a:pt x="69220" y="26488"/>
                    <a:pt x="69057" y="26162"/>
                  </a:cubicBezTo>
                  <a:lnTo>
                    <a:pt x="73754" y="18399"/>
                  </a:lnTo>
                  <a:lnTo>
                    <a:pt x="59891" y="4535"/>
                  </a:lnTo>
                  <a:lnTo>
                    <a:pt x="52127" y="9232"/>
                  </a:lnTo>
                  <a:cubicBezTo>
                    <a:pt x="51801" y="9069"/>
                    <a:pt x="51475" y="8971"/>
                    <a:pt x="51148" y="8841"/>
                  </a:cubicBezTo>
                  <a:lnTo>
                    <a:pt x="4893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8"/>
            <p:cNvSpPr/>
            <p:nvPr/>
          </p:nvSpPr>
          <p:spPr>
            <a:xfrm>
              <a:off x="6249375" y="1240218"/>
              <a:ext cx="115802" cy="11580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8"/>
            <p:cNvSpPr/>
            <p:nvPr/>
          </p:nvSpPr>
          <p:spPr>
            <a:xfrm>
              <a:off x="6712514" y="1240218"/>
              <a:ext cx="115802" cy="11580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8"/>
            <p:cNvSpPr/>
            <p:nvPr/>
          </p:nvSpPr>
          <p:spPr>
            <a:xfrm>
              <a:off x="6480945" y="1240218"/>
              <a:ext cx="115802" cy="11580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8"/>
            <p:cNvSpPr/>
            <p:nvPr/>
          </p:nvSpPr>
          <p:spPr>
            <a:xfrm>
              <a:off x="7986146" y="1124433"/>
              <a:ext cx="810511" cy="810511"/>
            </a:xfrm>
            <a:custGeom>
              <a:avLst/>
              <a:gdLst/>
              <a:ahLst/>
              <a:cxnLst/>
              <a:rect l="l" t="t" r="r" b="b"/>
              <a:pathLst>
                <a:path w="45669" h="45669" extrusionOk="0">
                  <a:moveTo>
                    <a:pt x="22834" y="6525"/>
                  </a:moveTo>
                  <a:cubicBezTo>
                    <a:pt x="31837" y="6525"/>
                    <a:pt x="39144" y="13832"/>
                    <a:pt x="39144" y="22835"/>
                  </a:cubicBezTo>
                  <a:cubicBezTo>
                    <a:pt x="39144" y="31838"/>
                    <a:pt x="31837" y="39145"/>
                    <a:pt x="22834" y="39145"/>
                  </a:cubicBezTo>
                  <a:cubicBezTo>
                    <a:pt x="13831" y="39145"/>
                    <a:pt x="6524" y="31838"/>
                    <a:pt x="6524" y="22835"/>
                  </a:cubicBezTo>
                  <a:cubicBezTo>
                    <a:pt x="6524" y="13832"/>
                    <a:pt x="13831" y="6525"/>
                    <a:pt x="22834" y="6525"/>
                  </a:cubicBezTo>
                  <a:close/>
                  <a:moveTo>
                    <a:pt x="22834" y="1"/>
                  </a:moveTo>
                  <a:cubicBezTo>
                    <a:pt x="10243" y="1"/>
                    <a:pt x="0" y="10244"/>
                    <a:pt x="0" y="22835"/>
                  </a:cubicBezTo>
                  <a:cubicBezTo>
                    <a:pt x="0" y="35426"/>
                    <a:pt x="10243" y="45669"/>
                    <a:pt x="22834" y="45669"/>
                  </a:cubicBezTo>
                  <a:cubicBezTo>
                    <a:pt x="35426" y="45669"/>
                    <a:pt x="45668" y="35426"/>
                    <a:pt x="45668" y="22835"/>
                  </a:cubicBezTo>
                  <a:cubicBezTo>
                    <a:pt x="45668" y="10244"/>
                    <a:pt x="35426" y="1"/>
                    <a:pt x="22834" y="1"/>
                  </a:cubicBezTo>
                  <a:close/>
                </a:path>
              </a:pathLst>
            </a:custGeom>
            <a:solidFill>
              <a:srgbClr val="26A2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8"/>
            <p:cNvSpPr/>
            <p:nvPr/>
          </p:nvSpPr>
          <p:spPr>
            <a:xfrm>
              <a:off x="6249375" y="2745419"/>
              <a:ext cx="115802" cy="11580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1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8"/>
            <p:cNvSpPr/>
            <p:nvPr/>
          </p:nvSpPr>
          <p:spPr>
            <a:xfrm>
              <a:off x="6017806" y="2745419"/>
              <a:ext cx="115802" cy="11580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1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8"/>
            <p:cNvSpPr/>
            <p:nvPr/>
          </p:nvSpPr>
          <p:spPr>
            <a:xfrm>
              <a:off x="5786237" y="2745419"/>
              <a:ext cx="115802" cy="11580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1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8"/>
            <p:cNvSpPr/>
            <p:nvPr/>
          </p:nvSpPr>
          <p:spPr>
            <a:xfrm>
              <a:off x="6210597" y="1714946"/>
              <a:ext cx="362990" cy="439996"/>
            </a:xfrm>
            <a:custGeom>
              <a:avLst/>
              <a:gdLst/>
              <a:ahLst/>
              <a:cxnLst/>
              <a:rect l="l" t="t" r="r" b="b"/>
              <a:pathLst>
                <a:path w="20453" h="24792" extrusionOk="0">
                  <a:moveTo>
                    <a:pt x="16539" y="0"/>
                  </a:moveTo>
                  <a:lnTo>
                    <a:pt x="0" y="12396"/>
                  </a:lnTo>
                  <a:lnTo>
                    <a:pt x="16539" y="24791"/>
                  </a:lnTo>
                  <a:lnTo>
                    <a:pt x="20453" y="19572"/>
                  </a:lnTo>
                  <a:lnTo>
                    <a:pt x="10895" y="12396"/>
                  </a:lnTo>
                  <a:lnTo>
                    <a:pt x="20453" y="5219"/>
                  </a:lnTo>
                  <a:lnTo>
                    <a:pt x="16539" y="0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8"/>
            <p:cNvSpPr/>
            <p:nvPr/>
          </p:nvSpPr>
          <p:spPr>
            <a:xfrm>
              <a:off x="7719844" y="2178085"/>
              <a:ext cx="362990" cy="439996"/>
            </a:xfrm>
            <a:custGeom>
              <a:avLst/>
              <a:gdLst/>
              <a:ahLst/>
              <a:cxnLst/>
              <a:rect l="l" t="t" r="r" b="b"/>
              <a:pathLst>
                <a:path w="20453" h="24792" extrusionOk="0">
                  <a:moveTo>
                    <a:pt x="3915" y="0"/>
                  </a:moveTo>
                  <a:lnTo>
                    <a:pt x="0" y="5219"/>
                  </a:lnTo>
                  <a:lnTo>
                    <a:pt x="9558" y="12396"/>
                  </a:lnTo>
                  <a:lnTo>
                    <a:pt x="0" y="19572"/>
                  </a:lnTo>
                  <a:lnTo>
                    <a:pt x="3915" y="24791"/>
                  </a:lnTo>
                  <a:lnTo>
                    <a:pt x="20453" y="12396"/>
                  </a:lnTo>
                  <a:lnTo>
                    <a:pt x="3915" y="0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8"/>
            <p:cNvSpPr/>
            <p:nvPr/>
          </p:nvSpPr>
          <p:spPr>
            <a:xfrm>
              <a:off x="6712514" y="1703357"/>
              <a:ext cx="810511" cy="115802"/>
            </a:xfrm>
            <a:custGeom>
              <a:avLst/>
              <a:gdLst/>
              <a:ahLst/>
              <a:cxnLst/>
              <a:rect l="l" t="t" r="r" b="b"/>
              <a:pathLst>
                <a:path w="45669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45669" y="6525"/>
                  </a:lnTo>
                  <a:lnTo>
                    <a:pt x="45669" y="1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8"/>
            <p:cNvSpPr/>
            <p:nvPr/>
          </p:nvSpPr>
          <p:spPr>
            <a:xfrm>
              <a:off x="6712514" y="1934926"/>
              <a:ext cx="810511" cy="115802"/>
            </a:xfrm>
            <a:custGeom>
              <a:avLst/>
              <a:gdLst/>
              <a:ahLst/>
              <a:cxnLst/>
              <a:rect l="l" t="t" r="r" b="b"/>
              <a:pathLst>
                <a:path w="45669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45669" y="6525"/>
                  </a:lnTo>
                  <a:lnTo>
                    <a:pt x="45669" y="1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8"/>
            <p:cNvSpPr/>
            <p:nvPr/>
          </p:nvSpPr>
          <p:spPr>
            <a:xfrm>
              <a:off x="6712514" y="2166496"/>
              <a:ext cx="810511" cy="115802"/>
            </a:xfrm>
            <a:custGeom>
              <a:avLst/>
              <a:gdLst/>
              <a:ahLst/>
              <a:cxnLst/>
              <a:rect l="l" t="t" r="r" b="b"/>
              <a:pathLst>
                <a:path w="45669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45669" y="6525"/>
                  </a:lnTo>
                  <a:lnTo>
                    <a:pt x="45669" y="1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8"/>
            <p:cNvSpPr/>
            <p:nvPr/>
          </p:nvSpPr>
          <p:spPr>
            <a:xfrm>
              <a:off x="6712514" y="2398065"/>
              <a:ext cx="578941" cy="115802"/>
            </a:xfrm>
            <a:custGeom>
              <a:avLst/>
              <a:gdLst/>
              <a:ahLst/>
              <a:cxnLst/>
              <a:rect l="l" t="t" r="r" b="b"/>
              <a:pathLst>
                <a:path w="32621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32621" y="6525"/>
                  </a:lnTo>
                  <a:lnTo>
                    <a:pt x="32621" y="1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8"/>
            <p:cNvSpPr/>
            <p:nvPr/>
          </p:nvSpPr>
          <p:spPr>
            <a:xfrm>
              <a:off x="7407222" y="2398065"/>
              <a:ext cx="115802" cy="11580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8"/>
            <p:cNvSpPr/>
            <p:nvPr/>
          </p:nvSpPr>
          <p:spPr>
            <a:xfrm>
              <a:off x="7138596" y="3337653"/>
              <a:ext cx="474746" cy="668087"/>
            </a:xfrm>
            <a:custGeom>
              <a:avLst/>
              <a:gdLst/>
              <a:ahLst/>
              <a:cxnLst/>
              <a:rect l="l" t="t" r="r" b="b"/>
              <a:pathLst>
                <a:path w="26750" h="37644" extrusionOk="0">
                  <a:moveTo>
                    <a:pt x="4176" y="1"/>
                  </a:moveTo>
                  <a:lnTo>
                    <a:pt x="1" y="5024"/>
                  </a:lnTo>
                  <a:lnTo>
                    <a:pt x="16572" y="18822"/>
                  </a:lnTo>
                  <a:lnTo>
                    <a:pt x="1" y="32621"/>
                  </a:lnTo>
                  <a:lnTo>
                    <a:pt x="4176" y="37644"/>
                  </a:lnTo>
                  <a:lnTo>
                    <a:pt x="26749" y="18822"/>
                  </a:lnTo>
                  <a:lnTo>
                    <a:pt x="4176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8"/>
            <p:cNvSpPr/>
            <p:nvPr/>
          </p:nvSpPr>
          <p:spPr>
            <a:xfrm>
              <a:off x="6274861" y="3337653"/>
              <a:ext cx="474728" cy="668087"/>
            </a:xfrm>
            <a:custGeom>
              <a:avLst/>
              <a:gdLst/>
              <a:ahLst/>
              <a:cxnLst/>
              <a:rect l="l" t="t" r="r" b="b"/>
              <a:pathLst>
                <a:path w="26749" h="37644" extrusionOk="0">
                  <a:moveTo>
                    <a:pt x="22573" y="1"/>
                  </a:moveTo>
                  <a:lnTo>
                    <a:pt x="0" y="18822"/>
                  </a:lnTo>
                  <a:lnTo>
                    <a:pt x="22573" y="37644"/>
                  </a:lnTo>
                  <a:lnTo>
                    <a:pt x="26748" y="32621"/>
                  </a:lnTo>
                  <a:lnTo>
                    <a:pt x="10177" y="18822"/>
                  </a:lnTo>
                  <a:lnTo>
                    <a:pt x="26748" y="5024"/>
                  </a:lnTo>
                  <a:lnTo>
                    <a:pt x="22573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8"/>
            <p:cNvSpPr/>
            <p:nvPr/>
          </p:nvSpPr>
          <p:spPr>
            <a:xfrm>
              <a:off x="6771560" y="3194662"/>
              <a:ext cx="343325" cy="954088"/>
            </a:xfrm>
            <a:custGeom>
              <a:avLst/>
              <a:gdLst/>
              <a:ahLst/>
              <a:cxnLst/>
              <a:rect l="l" t="t" r="r" b="b"/>
              <a:pathLst>
                <a:path w="19345" h="53759" extrusionOk="0">
                  <a:moveTo>
                    <a:pt x="13016" y="1"/>
                  </a:moveTo>
                  <a:lnTo>
                    <a:pt x="1" y="52160"/>
                  </a:lnTo>
                  <a:lnTo>
                    <a:pt x="6329" y="53758"/>
                  </a:lnTo>
                  <a:lnTo>
                    <a:pt x="19345" y="1566"/>
                  </a:lnTo>
                  <a:lnTo>
                    <a:pt x="13016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8"/>
            <p:cNvSpPr/>
            <p:nvPr/>
          </p:nvSpPr>
          <p:spPr>
            <a:xfrm>
              <a:off x="5786237" y="3671697"/>
              <a:ext cx="115802" cy="11580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0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8"/>
            <p:cNvSpPr/>
            <p:nvPr/>
          </p:nvSpPr>
          <p:spPr>
            <a:xfrm>
              <a:off x="5786237" y="3208558"/>
              <a:ext cx="115802" cy="11580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0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48"/>
            <p:cNvSpPr/>
            <p:nvPr/>
          </p:nvSpPr>
          <p:spPr>
            <a:xfrm>
              <a:off x="5786237" y="3440127"/>
              <a:ext cx="115802" cy="11580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0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8"/>
            <p:cNvSpPr/>
            <p:nvPr/>
          </p:nvSpPr>
          <p:spPr>
            <a:xfrm>
              <a:off x="7986146" y="4019051"/>
              <a:ext cx="115802" cy="11580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8"/>
            <p:cNvSpPr/>
            <p:nvPr/>
          </p:nvSpPr>
          <p:spPr>
            <a:xfrm>
              <a:off x="7986146" y="3555912"/>
              <a:ext cx="115802" cy="11580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8"/>
            <p:cNvSpPr/>
            <p:nvPr/>
          </p:nvSpPr>
          <p:spPr>
            <a:xfrm>
              <a:off x="7986146" y="3787481"/>
              <a:ext cx="115802" cy="11580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8"/>
            <p:cNvSpPr/>
            <p:nvPr/>
          </p:nvSpPr>
          <p:spPr>
            <a:xfrm>
              <a:off x="8449284" y="3787481"/>
              <a:ext cx="115802" cy="11580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8"/>
            <p:cNvSpPr/>
            <p:nvPr/>
          </p:nvSpPr>
          <p:spPr>
            <a:xfrm>
              <a:off x="8449284" y="4019051"/>
              <a:ext cx="115802" cy="11580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48"/>
            <p:cNvSpPr/>
            <p:nvPr/>
          </p:nvSpPr>
          <p:spPr>
            <a:xfrm>
              <a:off x="8449284" y="3555912"/>
              <a:ext cx="115802" cy="11580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" name="Google Shape;1224;p48"/>
          <p:cNvGrpSpPr/>
          <p:nvPr/>
        </p:nvGrpSpPr>
        <p:grpSpPr>
          <a:xfrm>
            <a:off x="2598300" y="1013625"/>
            <a:ext cx="95400" cy="3116250"/>
            <a:chOff x="4524300" y="1013625"/>
            <a:chExt cx="95400" cy="3116250"/>
          </a:xfrm>
        </p:grpSpPr>
        <p:sp>
          <p:nvSpPr>
            <p:cNvPr id="1225" name="Google Shape;1225;p48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8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8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8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48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48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72741" y="115456"/>
            <a:ext cx="1212112" cy="666307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 smtClean="0"/>
              <a:t>Selection</a:t>
            </a:r>
            <a:r>
              <a:rPr lang="fr-FR" dirty="0" smtClean="0"/>
              <a:t> Scenario</a:t>
            </a:r>
            <a:endParaRPr lang="fr-FR" dirty="0"/>
          </a:p>
        </p:txBody>
      </p:sp>
      <p:sp>
        <p:nvSpPr>
          <p:cNvPr id="5" name="Bent-Up Arrow 4"/>
          <p:cNvSpPr/>
          <p:nvPr/>
        </p:nvSpPr>
        <p:spPr>
          <a:xfrm rot="16200000" flipH="1" flipV="1">
            <a:off x="686909" y="688590"/>
            <a:ext cx="504769" cy="691118"/>
          </a:xfrm>
          <a:prstGeom prst="bentUpArrow">
            <a:avLst>
              <a:gd name="adj1" fmla="val 25000"/>
              <a:gd name="adj2" fmla="val 27326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1442425" y="59247"/>
            <a:ext cx="549349" cy="5975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1442425" y="301691"/>
            <a:ext cx="645042" cy="3597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1450399" y="649355"/>
            <a:ext cx="776177" cy="46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1460147" y="664306"/>
            <a:ext cx="756682" cy="2349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endCxn id="37" idx="1"/>
          </p:cNvCxnSpPr>
          <p:nvPr/>
        </p:nvCxnSpPr>
        <p:spPr>
          <a:xfrm>
            <a:off x="1442425" y="656775"/>
            <a:ext cx="794503" cy="5483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endCxn id="34" idx="1"/>
          </p:cNvCxnSpPr>
          <p:nvPr/>
        </p:nvCxnSpPr>
        <p:spPr>
          <a:xfrm>
            <a:off x="1442425" y="649355"/>
            <a:ext cx="794503" cy="8199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2097868" y="-45167"/>
            <a:ext cx="26926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chemeClr val="bg1">
                    <a:lumMod val="95000"/>
                  </a:schemeClr>
                </a:solidFill>
              </a:rPr>
              <a:t>Classification des données</a:t>
            </a:r>
            <a:endParaRPr lang="fr-FR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236928" y="1315437"/>
            <a:ext cx="26926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chemeClr val="bg1">
                    <a:lumMod val="95000"/>
                  </a:schemeClr>
                </a:solidFill>
              </a:rPr>
              <a:t>Détection d’objets</a:t>
            </a:r>
            <a:endParaRPr lang="fr-FR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130883" y="191794"/>
            <a:ext cx="26926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chemeClr val="bg1">
                    <a:lumMod val="95000"/>
                  </a:schemeClr>
                </a:solidFill>
              </a:rPr>
              <a:t>Prédiction du Valeur</a:t>
            </a:r>
            <a:endParaRPr lang="fr-FR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2236928" y="774651"/>
            <a:ext cx="26926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chemeClr val="bg1">
                    <a:lumMod val="95000"/>
                  </a:schemeClr>
                </a:solidFill>
              </a:rPr>
              <a:t>Prévision</a:t>
            </a:r>
            <a:endParaRPr lang="fr-FR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2236928" y="1051203"/>
            <a:ext cx="26926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chemeClr val="bg1">
                    <a:lumMod val="95000"/>
                  </a:schemeClr>
                </a:solidFill>
              </a:rPr>
              <a:t>Classification d’image</a:t>
            </a:r>
            <a:endParaRPr lang="fr-FR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2269992" y="481559"/>
            <a:ext cx="26926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chemeClr val="bg1">
                    <a:lumMod val="95000"/>
                  </a:schemeClr>
                </a:solidFill>
              </a:rPr>
              <a:t>Recommandation</a:t>
            </a:r>
            <a:endParaRPr lang="fr-FR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41" name="Straight Arrow Connector 40"/>
          <p:cNvCxnSpPr/>
          <p:nvPr/>
        </p:nvCxnSpPr>
        <p:spPr>
          <a:xfrm>
            <a:off x="5022110" y="644032"/>
            <a:ext cx="95197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5033376" y="1265486"/>
            <a:ext cx="940704" cy="210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6228761" y="473986"/>
            <a:ext cx="26926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chemeClr val="bg1">
                    <a:lumMod val="95000"/>
                  </a:schemeClr>
                </a:solidFill>
              </a:rPr>
              <a:t>Classification de texte</a:t>
            </a:r>
            <a:endParaRPr lang="fr-FR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6228761" y="1095440"/>
            <a:ext cx="26926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chemeClr val="bg1">
                    <a:lumMod val="95000"/>
                  </a:schemeClr>
                </a:solidFill>
              </a:rPr>
              <a:t>Similarité de phrase</a:t>
            </a:r>
            <a:endParaRPr lang="fr-FR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8" name="Rounded Rectangle 47"/>
          <p:cNvSpPr/>
          <p:nvPr/>
        </p:nvSpPr>
        <p:spPr>
          <a:xfrm>
            <a:off x="817680" y="1339198"/>
            <a:ext cx="1212112" cy="666307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Obtenir les Données</a:t>
            </a:r>
            <a:endParaRPr lang="fr-FR" dirty="0"/>
          </a:p>
        </p:txBody>
      </p:sp>
      <p:sp>
        <p:nvSpPr>
          <p:cNvPr id="49" name="Bent-Up Arrow 48"/>
          <p:cNvSpPr/>
          <p:nvPr/>
        </p:nvSpPr>
        <p:spPr>
          <a:xfrm rot="16200000" flipH="1" flipV="1">
            <a:off x="1195441" y="1967580"/>
            <a:ext cx="602512" cy="691118"/>
          </a:xfrm>
          <a:prstGeom prst="bentUpArrow">
            <a:avLst>
              <a:gd name="adj1" fmla="val 25000"/>
              <a:gd name="adj2" fmla="val 27326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0" name="Rounded Rectangle 49"/>
          <p:cNvSpPr/>
          <p:nvPr/>
        </p:nvSpPr>
        <p:spPr>
          <a:xfrm>
            <a:off x="2087467" y="2041090"/>
            <a:ext cx="1314118" cy="666307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Entrainement</a:t>
            </a:r>
          </a:p>
        </p:txBody>
      </p:sp>
      <p:sp>
        <p:nvSpPr>
          <p:cNvPr id="51" name="Bent-Up Arrow 50"/>
          <p:cNvSpPr/>
          <p:nvPr/>
        </p:nvSpPr>
        <p:spPr>
          <a:xfrm rot="16200000" flipH="1" flipV="1">
            <a:off x="2536262" y="2586445"/>
            <a:ext cx="549295" cy="791206"/>
          </a:xfrm>
          <a:prstGeom prst="bentUpArrow">
            <a:avLst>
              <a:gd name="adj1" fmla="val 25000"/>
              <a:gd name="adj2" fmla="val 27326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3" name="Rounded Rectangle 62"/>
          <p:cNvSpPr/>
          <p:nvPr/>
        </p:nvSpPr>
        <p:spPr>
          <a:xfrm>
            <a:off x="3484084" y="2838320"/>
            <a:ext cx="1339496" cy="666307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Evaluation</a:t>
            </a:r>
            <a:endParaRPr lang="fr-FR" dirty="0"/>
          </a:p>
        </p:txBody>
      </p:sp>
      <p:sp>
        <p:nvSpPr>
          <p:cNvPr id="64" name="Bent-Up Arrow 63"/>
          <p:cNvSpPr/>
          <p:nvPr/>
        </p:nvSpPr>
        <p:spPr>
          <a:xfrm rot="16200000" flipH="1" flipV="1">
            <a:off x="4049381" y="3460325"/>
            <a:ext cx="602512" cy="691118"/>
          </a:xfrm>
          <a:prstGeom prst="bentUpArrow">
            <a:avLst>
              <a:gd name="adj1" fmla="val 25000"/>
              <a:gd name="adj2" fmla="val 27326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5" name="Rounded Rectangle 64"/>
          <p:cNvSpPr/>
          <p:nvPr/>
        </p:nvSpPr>
        <p:spPr>
          <a:xfrm>
            <a:off x="5033376" y="3596568"/>
            <a:ext cx="1541530" cy="666307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Consommation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3152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0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6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1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4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7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0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5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8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33" grpId="0"/>
      <p:bldP spid="34" grpId="0"/>
      <p:bldP spid="35" grpId="0"/>
      <p:bldP spid="36" grpId="0"/>
      <p:bldP spid="37" grpId="0"/>
      <p:bldP spid="38" grpId="0"/>
      <p:bldP spid="46" grpId="0"/>
      <p:bldP spid="47" grpId="0"/>
      <p:bldP spid="48" grpId="0" animBg="1"/>
      <p:bldP spid="49" grpId="0" animBg="1"/>
      <p:bldP spid="50" grpId="0" animBg="1"/>
      <p:bldP spid="51" grpId="0" animBg="1"/>
      <p:bldP spid="63" grpId="0" animBg="1"/>
      <p:bldP spid="64" grpId="0" animBg="1"/>
      <p:bldP spid="65" grpId="0" animBg="1"/>
    </p:bldLst>
  </p:timing>
</p:sld>
</file>

<file path=ppt/theme/theme1.xml><?xml version="1.0" encoding="utf-8"?>
<a:theme xmlns:a="http://schemas.openxmlformats.org/drawingml/2006/main" name="Software Development Bussines Plan by Slidesgo">
  <a:themeElements>
    <a:clrScheme name="Simple Light">
      <a:dk1>
        <a:srgbClr val="CEF3F5"/>
      </a:dk1>
      <a:lt1>
        <a:srgbClr val="FFFFFF"/>
      </a:lt1>
      <a:dk2>
        <a:srgbClr val="0A1D42"/>
      </a:dk2>
      <a:lt2>
        <a:srgbClr val="29272C"/>
      </a:lt2>
      <a:accent1>
        <a:srgbClr val="C8AEF8"/>
      </a:accent1>
      <a:accent2>
        <a:srgbClr val="878FFF"/>
      </a:accent2>
      <a:accent3>
        <a:srgbClr val="9154F8"/>
      </a:accent3>
      <a:accent4>
        <a:srgbClr val="35C2DF"/>
      </a:accent4>
      <a:accent5>
        <a:srgbClr val="CA7BEB"/>
      </a:accent5>
      <a:accent6>
        <a:srgbClr val="972CB4"/>
      </a:accent6>
      <a:hlink>
        <a:srgbClr val="CEF3F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2874</TotalTime>
  <Words>1274</Words>
  <Application>Microsoft Office PowerPoint</Application>
  <PresentationFormat>On-screen Show (16:9)</PresentationFormat>
  <Paragraphs>134</Paragraphs>
  <Slides>15</Slides>
  <Notes>14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Oswald</vt:lpstr>
      <vt:lpstr>Arial</vt:lpstr>
      <vt:lpstr>Raleway</vt:lpstr>
      <vt:lpstr>Roboto</vt:lpstr>
      <vt:lpstr>Software Development Bussines Plan by Slidesgo</vt:lpstr>
      <vt:lpstr>PowerPoint Presentation</vt:lpstr>
      <vt:lpstr>Plan</vt:lpstr>
      <vt:lpstr>01</vt:lpstr>
      <vt:lpstr>Définition </vt:lpstr>
      <vt:lpstr> Histoire du Développement de ML.NET</vt:lpstr>
      <vt:lpstr>Fonctionnalités principales</vt:lpstr>
      <vt:lpstr>Support des scénarios de machine learning</vt:lpstr>
      <vt:lpstr>03</vt:lpstr>
      <vt:lpstr>PowerPoint Presentation</vt:lpstr>
      <vt:lpstr>04</vt:lpstr>
      <vt:lpstr>Transformations de données</vt:lpstr>
      <vt:lpstr>05</vt:lpstr>
      <vt:lpstr>PowerPoint Presentation</vt:lpstr>
      <vt:lpstr>PowerPoint Presentation</vt:lpstr>
      <vt:lpstr>Merci pour votre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 Pattern</dc:title>
  <dc:creator>BOUJNANE</dc:creator>
  <cp:lastModifiedBy>salma boujnane</cp:lastModifiedBy>
  <cp:revision>44</cp:revision>
  <dcterms:modified xsi:type="dcterms:W3CDTF">2024-06-12T16:32:52Z</dcterms:modified>
</cp:coreProperties>
</file>